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8" r:id="rId2"/>
    <p:sldId id="259" r:id="rId3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494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Rubrikbild ljusgrön">
    <p:bg>
      <p:bgPr>
        <a:solidFill>
          <a:srgbClr val="E6F5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914399" y="2197678"/>
            <a:ext cx="9157854" cy="1570758"/>
          </a:xfrm>
        </p:spPr>
        <p:txBody>
          <a:bodyPr lIns="0" tIns="0" rIns="0" anchor="b">
            <a:normAutofit/>
          </a:bodyPr>
          <a:lstStyle>
            <a:lvl1pPr algn="l">
              <a:lnSpc>
                <a:spcPct val="100000"/>
              </a:lnSpc>
              <a:defRPr lang="sv-SE" sz="5600" b="1" u="none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sv-SE" noProof="0" dirty="0"/>
              <a:t>Klicka för att lägga till huvudrubrik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 hasCustomPrompt="1"/>
          </p:nvPr>
        </p:nvSpPr>
        <p:spPr>
          <a:xfrm>
            <a:off x="914399" y="3934691"/>
            <a:ext cx="9157854" cy="353943"/>
          </a:xfrm>
        </p:spPr>
        <p:txBody>
          <a:bodyPr>
            <a:spAutoFit/>
          </a:bodyPr>
          <a:lstStyle>
            <a:lvl1pPr marL="0" indent="0" algn="l">
              <a:buFont typeface="Arial" panose="020B0604020202020204" pitchFamily="34" charset="0"/>
              <a:buNone/>
              <a:defRPr sz="2300" b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noProof="0" dirty="0"/>
              <a:t>Underrubrik. Klicka för att lägga till namn och datum</a:t>
            </a:r>
          </a:p>
        </p:txBody>
      </p:sp>
      <p:sp>
        <p:nvSpPr>
          <p:cNvPr id="22" name="Date Placeholder 21">
            <a:extLst>
              <a:ext uri="{FF2B5EF4-FFF2-40B4-BE49-F238E27FC236}">
                <a16:creationId xmlns:a16="http://schemas.microsoft.com/office/drawing/2014/main" id="{951DEE5C-59C6-E04E-A64C-45B85477C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3C77A03C-7343-4065-B463-A6CC096ABF16}" type="datetime1">
              <a:rPr lang="sv-SE" smtClean="0"/>
              <a:pPr/>
              <a:t>2021-12-02</a:t>
            </a:fld>
            <a:endParaRPr lang="sv-SE" dirty="0"/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C0904430-6170-9E4D-BE51-244AF22F0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r>
              <a:rPr lang="sv-SE"/>
              <a:t>PayEx (© 2020)</a:t>
            </a:r>
            <a:endParaRPr lang="sv-SE" dirty="0">
              <a:solidFill>
                <a:srgbClr val="898989"/>
              </a:solidFill>
            </a:endParaRP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FA952D69-7C19-7B49-BE6C-AD52200D1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080017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803275" y="365125"/>
            <a:ext cx="10585450" cy="1325563"/>
          </a:xfrm>
          <a:prstGeom prst="rect">
            <a:avLst/>
          </a:prstGeom>
        </p:spPr>
        <p:txBody>
          <a:bodyPr vert="horz" lIns="180000" tIns="180000" rIns="180000" bIns="0" rtlCol="0" anchor="ctr">
            <a:normAutofit/>
          </a:bodyPr>
          <a:lstStyle/>
          <a:p>
            <a:r>
              <a:rPr lang="sv-SE" noProof="0" dirty="0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03275" y="1690688"/>
            <a:ext cx="10585450" cy="451008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sv-SE" noProof="0" dirty="0"/>
              <a:t>Redigera format för bakgrundstext</a:t>
            </a:r>
          </a:p>
          <a:p>
            <a:pPr lvl="1"/>
            <a:r>
              <a:rPr lang="sv-SE" noProof="0" dirty="0"/>
              <a:t>Nivå två</a:t>
            </a:r>
          </a:p>
          <a:p>
            <a:pPr lvl="2"/>
            <a:r>
              <a:rPr lang="sv-SE" noProof="0" dirty="0"/>
              <a:t>Nivå tre</a:t>
            </a:r>
          </a:p>
          <a:p>
            <a:pPr lvl="3"/>
            <a:r>
              <a:rPr lang="sv-SE" noProof="0" dirty="0"/>
              <a:t>Nivå fyra</a:t>
            </a:r>
          </a:p>
          <a:p>
            <a:pPr lvl="4"/>
            <a:r>
              <a:rPr lang="sv-SE" noProof="0" dirty="0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5238750" y="6419850"/>
            <a:ext cx="2743200" cy="438150"/>
          </a:xfrm>
          <a:prstGeom prst="rect">
            <a:avLst/>
          </a:prstGeom>
        </p:spPr>
        <p:txBody>
          <a:bodyPr vert="horz" lIns="0" tIns="36000" rIns="0" bIns="0" rtlCol="0" anchor="t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3C77A03C-7343-4065-B463-A6CC096ABF16}" type="datetime1">
              <a:rPr lang="sv-SE" noProof="0" smtClean="0"/>
              <a:t>2021-12-02</a:t>
            </a:fld>
            <a:endParaRPr lang="sv-SE" noProof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803275" y="6419850"/>
            <a:ext cx="7178675" cy="438150"/>
          </a:xfrm>
          <a:prstGeom prst="rect">
            <a:avLst/>
          </a:prstGeom>
        </p:spPr>
        <p:txBody>
          <a:bodyPr vert="horz" lIns="0" tIns="36000" rIns="0" bIns="0" rtlCol="0" anchor="t"/>
          <a:lstStyle>
            <a:lvl1pPr algn="l">
              <a:defRPr sz="1000" b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r>
              <a:rPr lang="sv-SE" noProof="0" dirty="0"/>
              <a:t>PayEx (© 2020)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371475" y="6419850"/>
            <a:ext cx="431800" cy="438150"/>
          </a:xfrm>
          <a:prstGeom prst="rect">
            <a:avLst/>
          </a:prstGeom>
        </p:spPr>
        <p:txBody>
          <a:bodyPr vert="horz" lIns="0" tIns="36000" rIns="0" bIns="0" rtlCol="0" anchor="t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86CB4B4D-7CA3-9044-876B-883B54F8677D}" type="slidenum">
              <a:rPr lang="sv-SE" noProof="0" smtClean="0"/>
              <a:t>‹#›</a:t>
            </a:fld>
            <a:endParaRPr lang="sv-SE" noProof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56A61AF-DED5-C747-A017-55527E19C432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1065746" y="6348053"/>
            <a:ext cx="875909" cy="280800"/>
            <a:chOff x="11062919" y="6351895"/>
            <a:chExt cx="897479" cy="287715"/>
          </a:xfrm>
          <a:solidFill>
            <a:schemeClr val="accent1"/>
          </a:solidFill>
        </p:grpSpPr>
        <p:sp>
          <p:nvSpPr>
            <p:cNvPr id="23" name="Frihandsfigur: Form 9">
              <a:extLst>
                <a:ext uri="{FF2B5EF4-FFF2-40B4-BE49-F238E27FC236}">
                  <a16:creationId xmlns:a16="http://schemas.microsoft.com/office/drawing/2014/main" id="{569A2360-CFE7-1843-9495-FC2209A0FC69}"/>
                </a:ext>
              </a:extLst>
            </p:cNvPr>
            <p:cNvSpPr/>
            <p:nvPr/>
          </p:nvSpPr>
          <p:spPr>
            <a:xfrm>
              <a:off x="11246761" y="6420564"/>
              <a:ext cx="169282" cy="155375"/>
            </a:xfrm>
            <a:custGeom>
              <a:avLst/>
              <a:gdLst>
                <a:gd name="connsiteX0" fmla="*/ 695325 w 741997"/>
                <a:gd name="connsiteY0" fmla="*/ 462915 h 681037"/>
                <a:gd name="connsiteX1" fmla="*/ 695325 w 741997"/>
                <a:gd name="connsiteY1" fmla="*/ 478155 h 681037"/>
                <a:gd name="connsiteX2" fmla="*/ 628650 w 741997"/>
                <a:gd name="connsiteY2" fmla="*/ 629602 h 681037"/>
                <a:gd name="connsiteX3" fmla="*/ 589597 w 741997"/>
                <a:gd name="connsiteY3" fmla="*/ 536258 h 681037"/>
                <a:gd name="connsiteX4" fmla="*/ 589597 w 741997"/>
                <a:gd name="connsiteY4" fmla="*/ 259080 h 681037"/>
                <a:gd name="connsiteX5" fmla="*/ 539115 w 741997"/>
                <a:gd name="connsiteY5" fmla="*/ 67628 h 681037"/>
                <a:gd name="connsiteX6" fmla="*/ 317183 w 741997"/>
                <a:gd name="connsiteY6" fmla="*/ 0 h 681037"/>
                <a:gd name="connsiteX7" fmla="*/ 317183 w 741997"/>
                <a:gd name="connsiteY7" fmla="*/ 0 h 681037"/>
                <a:gd name="connsiteX8" fmla="*/ 316230 w 741997"/>
                <a:gd name="connsiteY8" fmla="*/ 0 h 681037"/>
                <a:gd name="connsiteX9" fmla="*/ 315278 w 741997"/>
                <a:gd name="connsiteY9" fmla="*/ 0 h 681037"/>
                <a:gd name="connsiteX10" fmla="*/ 63817 w 741997"/>
                <a:gd name="connsiteY10" fmla="*/ 171450 h 681037"/>
                <a:gd name="connsiteX11" fmla="*/ 155258 w 741997"/>
                <a:gd name="connsiteY11" fmla="*/ 260033 h 681037"/>
                <a:gd name="connsiteX12" fmla="*/ 156210 w 741997"/>
                <a:gd name="connsiteY12" fmla="*/ 260033 h 681037"/>
                <a:gd name="connsiteX13" fmla="*/ 157163 w 741997"/>
                <a:gd name="connsiteY13" fmla="*/ 260033 h 681037"/>
                <a:gd name="connsiteX14" fmla="*/ 243840 w 741997"/>
                <a:gd name="connsiteY14" fmla="*/ 189548 h 681037"/>
                <a:gd name="connsiteX15" fmla="*/ 176213 w 741997"/>
                <a:gd name="connsiteY15" fmla="*/ 112395 h 681037"/>
                <a:gd name="connsiteX16" fmla="*/ 163830 w 741997"/>
                <a:gd name="connsiteY16" fmla="*/ 105728 h 681037"/>
                <a:gd name="connsiteX17" fmla="*/ 300990 w 741997"/>
                <a:gd name="connsiteY17" fmla="*/ 48578 h 681037"/>
                <a:gd name="connsiteX18" fmla="*/ 441008 w 741997"/>
                <a:gd name="connsiteY18" fmla="*/ 202883 h 681037"/>
                <a:gd name="connsiteX19" fmla="*/ 441008 w 741997"/>
                <a:gd name="connsiteY19" fmla="*/ 263843 h 681037"/>
                <a:gd name="connsiteX20" fmla="*/ 0 w 741997"/>
                <a:gd name="connsiteY20" fmla="*/ 518160 h 681037"/>
                <a:gd name="connsiteX21" fmla="*/ 214313 w 741997"/>
                <a:gd name="connsiteY21" fmla="*/ 681038 h 681037"/>
                <a:gd name="connsiteX22" fmla="*/ 448628 w 741997"/>
                <a:gd name="connsiteY22" fmla="*/ 547688 h 681037"/>
                <a:gd name="connsiteX23" fmla="*/ 579120 w 741997"/>
                <a:gd name="connsiteY23" fmla="*/ 680085 h 681037"/>
                <a:gd name="connsiteX24" fmla="*/ 741997 w 741997"/>
                <a:gd name="connsiteY24" fmla="*/ 489585 h 681037"/>
                <a:gd name="connsiteX25" fmla="*/ 741997 w 741997"/>
                <a:gd name="connsiteY25" fmla="*/ 463868 h 681037"/>
                <a:gd name="connsiteX26" fmla="*/ 695325 w 741997"/>
                <a:gd name="connsiteY26" fmla="*/ 463868 h 681037"/>
                <a:gd name="connsiteX27" fmla="*/ 440055 w 741997"/>
                <a:gd name="connsiteY27" fmla="*/ 374333 h 681037"/>
                <a:gd name="connsiteX28" fmla="*/ 266700 w 741997"/>
                <a:gd name="connsiteY28" fmla="*/ 623888 h 681037"/>
                <a:gd name="connsiteX29" fmla="*/ 169545 w 741997"/>
                <a:gd name="connsiteY29" fmla="*/ 524827 h 681037"/>
                <a:gd name="connsiteX30" fmla="*/ 440055 w 741997"/>
                <a:gd name="connsiteY30" fmla="*/ 313373 h 681037"/>
                <a:gd name="connsiteX31" fmla="*/ 440055 w 741997"/>
                <a:gd name="connsiteY31" fmla="*/ 374333 h 681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41997" h="681037">
                  <a:moveTo>
                    <a:pt x="695325" y="462915"/>
                  </a:moveTo>
                  <a:lnTo>
                    <a:pt x="695325" y="478155"/>
                  </a:lnTo>
                  <a:cubicBezTo>
                    <a:pt x="695325" y="587693"/>
                    <a:pt x="664845" y="629602"/>
                    <a:pt x="628650" y="629602"/>
                  </a:cubicBezTo>
                  <a:cubicBezTo>
                    <a:pt x="601028" y="629602"/>
                    <a:pt x="589597" y="614363"/>
                    <a:pt x="589597" y="536258"/>
                  </a:cubicBezTo>
                  <a:lnTo>
                    <a:pt x="589597" y="259080"/>
                  </a:lnTo>
                  <a:cubicBezTo>
                    <a:pt x="589597" y="178117"/>
                    <a:pt x="585788" y="117158"/>
                    <a:pt x="539115" y="67628"/>
                  </a:cubicBezTo>
                  <a:cubicBezTo>
                    <a:pt x="496253" y="24765"/>
                    <a:pt x="408623" y="0"/>
                    <a:pt x="317183" y="0"/>
                  </a:cubicBezTo>
                  <a:lnTo>
                    <a:pt x="317183" y="0"/>
                  </a:lnTo>
                  <a:cubicBezTo>
                    <a:pt x="317183" y="0"/>
                    <a:pt x="316230" y="0"/>
                    <a:pt x="316230" y="0"/>
                  </a:cubicBezTo>
                  <a:cubicBezTo>
                    <a:pt x="316230" y="0"/>
                    <a:pt x="316230" y="0"/>
                    <a:pt x="315278" y="0"/>
                  </a:cubicBezTo>
                  <a:cubicBezTo>
                    <a:pt x="160020" y="0"/>
                    <a:pt x="63817" y="80010"/>
                    <a:pt x="63817" y="171450"/>
                  </a:cubicBezTo>
                  <a:cubicBezTo>
                    <a:pt x="63817" y="223837"/>
                    <a:pt x="101917" y="260033"/>
                    <a:pt x="155258" y="260033"/>
                  </a:cubicBezTo>
                  <a:cubicBezTo>
                    <a:pt x="155258" y="260033"/>
                    <a:pt x="155258" y="260033"/>
                    <a:pt x="156210" y="260033"/>
                  </a:cubicBezTo>
                  <a:cubicBezTo>
                    <a:pt x="156210" y="260033"/>
                    <a:pt x="157163" y="260033"/>
                    <a:pt x="157163" y="260033"/>
                  </a:cubicBezTo>
                  <a:cubicBezTo>
                    <a:pt x="205740" y="260033"/>
                    <a:pt x="243840" y="228600"/>
                    <a:pt x="243840" y="189548"/>
                  </a:cubicBezTo>
                  <a:cubicBezTo>
                    <a:pt x="243840" y="145733"/>
                    <a:pt x="200977" y="124778"/>
                    <a:pt x="176213" y="112395"/>
                  </a:cubicBezTo>
                  <a:cubicBezTo>
                    <a:pt x="172402" y="110490"/>
                    <a:pt x="167640" y="107633"/>
                    <a:pt x="163830" y="105728"/>
                  </a:cubicBezTo>
                  <a:cubicBezTo>
                    <a:pt x="171450" y="84773"/>
                    <a:pt x="216217" y="48578"/>
                    <a:pt x="300990" y="48578"/>
                  </a:cubicBezTo>
                  <a:cubicBezTo>
                    <a:pt x="404813" y="48578"/>
                    <a:pt x="441008" y="91440"/>
                    <a:pt x="441008" y="202883"/>
                  </a:cubicBezTo>
                  <a:cubicBezTo>
                    <a:pt x="441008" y="202883"/>
                    <a:pt x="441008" y="252412"/>
                    <a:pt x="441008" y="263843"/>
                  </a:cubicBezTo>
                  <a:cubicBezTo>
                    <a:pt x="141923" y="302895"/>
                    <a:pt x="0" y="384810"/>
                    <a:pt x="0" y="518160"/>
                  </a:cubicBezTo>
                  <a:cubicBezTo>
                    <a:pt x="0" y="619125"/>
                    <a:pt x="78105" y="681038"/>
                    <a:pt x="214313" y="681038"/>
                  </a:cubicBezTo>
                  <a:cubicBezTo>
                    <a:pt x="323850" y="681038"/>
                    <a:pt x="402908" y="636270"/>
                    <a:pt x="448628" y="547688"/>
                  </a:cubicBezTo>
                  <a:cubicBezTo>
                    <a:pt x="460058" y="656273"/>
                    <a:pt x="527685" y="680085"/>
                    <a:pt x="579120" y="680085"/>
                  </a:cubicBezTo>
                  <a:cubicBezTo>
                    <a:pt x="711518" y="680085"/>
                    <a:pt x="741997" y="608648"/>
                    <a:pt x="741997" y="489585"/>
                  </a:cubicBezTo>
                  <a:lnTo>
                    <a:pt x="741997" y="463868"/>
                  </a:lnTo>
                  <a:lnTo>
                    <a:pt x="695325" y="463868"/>
                  </a:lnTo>
                  <a:close/>
                  <a:moveTo>
                    <a:pt x="440055" y="374333"/>
                  </a:moveTo>
                  <a:cubicBezTo>
                    <a:pt x="440055" y="524827"/>
                    <a:pt x="373380" y="623888"/>
                    <a:pt x="266700" y="623888"/>
                  </a:cubicBezTo>
                  <a:cubicBezTo>
                    <a:pt x="201930" y="623888"/>
                    <a:pt x="169545" y="584835"/>
                    <a:pt x="169545" y="524827"/>
                  </a:cubicBezTo>
                  <a:cubicBezTo>
                    <a:pt x="169545" y="402908"/>
                    <a:pt x="247650" y="337185"/>
                    <a:pt x="440055" y="313373"/>
                  </a:cubicBezTo>
                  <a:cubicBezTo>
                    <a:pt x="440055" y="327660"/>
                    <a:pt x="440055" y="374333"/>
                    <a:pt x="440055" y="3743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 noProof="0"/>
            </a:p>
          </p:txBody>
        </p:sp>
        <p:sp>
          <p:nvSpPr>
            <p:cNvPr id="24" name="Frihandsfigur: Form 10">
              <a:extLst>
                <a:ext uri="{FF2B5EF4-FFF2-40B4-BE49-F238E27FC236}">
                  <a16:creationId xmlns:a16="http://schemas.microsoft.com/office/drawing/2014/main" id="{D7D6D7B0-96A6-1C44-A759-78EA07F93C77}"/>
                </a:ext>
              </a:extLst>
            </p:cNvPr>
            <p:cNvSpPr/>
            <p:nvPr/>
          </p:nvSpPr>
          <p:spPr>
            <a:xfrm>
              <a:off x="11381926" y="6426649"/>
              <a:ext cx="199054" cy="212961"/>
            </a:xfrm>
            <a:custGeom>
              <a:avLst/>
              <a:gdLst>
                <a:gd name="connsiteX0" fmla="*/ 526733 w 872490"/>
                <a:gd name="connsiteY0" fmla="*/ 0 h 933449"/>
                <a:gd name="connsiteX1" fmla="*/ 526733 w 872490"/>
                <a:gd name="connsiteY1" fmla="*/ 36195 h 933449"/>
                <a:gd name="connsiteX2" fmla="*/ 534353 w 872490"/>
                <a:gd name="connsiteY2" fmla="*/ 36195 h 933449"/>
                <a:gd name="connsiteX3" fmla="*/ 649605 w 872490"/>
                <a:gd name="connsiteY3" fmla="*/ 95250 h 933449"/>
                <a:gd name="connsiteX4" fmla="*/ 625793 w 872490"/>
                <a:gd name="connsiteY4" fmla="*/ 177165 h 933449"/>
                <a:gd name="connsiteX5" fmla="*/ 486728 w 872490"/>
                <a:gd name="connsiteY5" fmla="*/ 462915 h 933449"/>
                <a:gd name="connsiteX6" fmla="*/ 329565 w 872490"/>
                <a:gd name="connsiteY6" fmla="*/ 122872 h 933449"/>
                <a:gd name="connsiteX7" fmla="*/ 312420 w 872490"/>
                <a:gd name="connsiteY7" fmla="*/ 75247 h 933449"/>
                <a:gd name="connsiteX8" fmla="*/ 421005 w 872490"/>
                <a:gd name="connsiteY8" fmla="*/ 37147 h 933449"/>
                <a:gd name="connsiteX9" fmla="*/ 428625 w 872490"/>
                <a:gd name="connsiteY9" fmla="*/ 37147 h 933449"/>
                <a:gd name="connsiteX10" fmla="*/ 428625 w 872490"/>
                <a:gd name="connsiteY10" fmla="*/ 952 h 933449"/>
                <a:gd name="connsiteX11" fmla="*/ 3810 w 872490"/>
                <a:gd name="connsiteY11" fmla="*/ 952 h 933449"/>
                <a:gd name="connsiteX12" fmla="*/ 3810 w 872490"/>
                <a:gd name="connsiteY12" fmla="*/ 37147 h 933449"/>
                <a:gd name="connsiteX13" fmla="*/ 11430 w 872490"/>
                <a:gd name="connsiteY13" fmla="*/ 37147 h 933449"/>
                <a:gd name="connsiteX14" fmla="*/ 175260 w 872490"/>
                <a:gd name="connsiteY14" fmla="*/ 160020 h 933449"/>
                <a:gd name="connsiteX15" fmla="*/ 398145 w 872490"/>
                <a:gd name="connsiteY15" fmla="*/ 637223 h 933449"/>
                <a:gd name="connsiteX16" fmla="*/ 328613 w 872490"/>
                <a:gd name="connsiteY16" fmla="*/ 768668 h 933449"/>
                <a:gd name="connsiteX17" fmla="*/ 328613 w 872490"/>
                <a:gd name="connsiteY17" fmla="*/ 768668 h 933449"/>
                <a:gd name="connsiteX18" fmla="*/ 183833 w 872490"/>
                <a:gd name="connsiteY18" fmla="*/ 878205 h 933449"/>
                <a:gd name="connsiteX19" fmla="*/ 162878 w 872490"/>
                <a:gd name="connsiteY19" fmla="*/ 875348 h 933449"/>
                <a:gd name="connsiteX20" fmla="*/ 172403 w 872490"/>
                <a:gd name="connsiteY20" fmla="*/ 864870 h 933449"/>
                <a:gd name="connsiteX21" fmla="*/ 208598 w 872490"/>
                <a:gd name="connsiteY21" fmla="*/ 792480 h 933449"/>
                <a:gd name="connsiteX22" fmla="*/ 109538 w 872490"/>
                <a:gd name="connsiteY22" fmla="*/ 700088 h 933449"/>
                <a:gd name="connsiteX23" fmla="*/ 0 w 872490"/>
                <a:gd name="connsiteY23" fmla="*/ 805815 h 933449"/>
                <a:gd name="connsiteX24" fmla="*/ 160020 w 872490"/>
                <a:gd name="connsiteY24" fmla="*/ 933450 h 933449"/>
                <a:gd name="connsiteX25" fmla="*/ 374333 w 872490"/>
                <a:gd name="connsiteY25" fmla="*/ 787718 h 933449"/>
                <a:gd name="connsiteX26" fmla="*/ 395288 w 872490"/>
                <a:gd name="connsiteY26" fmla="*/ 748665 h 933449"/>
                <a:gd name="connsiteX27" fmla="*/ 677228 w 872490"/>
                <a:gd name="connsiteY27" fmla="*/ 181927 h 933449"/>
                <a:gd name="connsiteX28" fmla="*/ 865823 w 872490"/>
                <a:gd name="connsiteY28" fmla="*/ 37147 h 933449"/>
                <a:gd name="connsiteX29" fmla="*/ 872490 w 872490"/>
                <a:gd name="connsiteY29" fmla="*/ 36195 h 933449"/>
                <a:gd name="connsiteX30" fmla="*/ 872490 w 872490"/>
                <a:gd name="connsiteY30" fmla="*/ 952 h 933449"/>
                <a:gd name="connsiteX31" fmla="*/ 526733 w 872490"/>
                <a:gd name="connsiteY31" fmla="*/ 952 h 933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872490" h="933449">
                  <a:moveTo>
                    <a:pt x="526733" y="0"/>
                  </a:moveTo>
                  <a:lnTo>
                    <a:pt x="526733" y="36195"/>
                  </a:lnTo>
                  <a:lnTo>
                    <a:pt x="534353" y="36195"/>
                  </a:lnTo>
                  <a:cubicBezTo>
                    <a:pt x="615315" y="40005"/>
                    <a:pt x="649605" y="50482"/>
                    <a:pt x="649605" y="95250"/>
                  </a:cubicBezTo>
                  <a:cubicBezTo>
                    <a:pt x="649605" y="121920"/>
                    <a:pt x="639128" y="149542"/>
                    <a:pt x="625793" y="177165"/>
                  </a:cubicBezTo>
                  <a:cubicBezTo>
                    <a:pt x="625793" y="177165"/>
                    <a:pt x="517208" y="400050"/>
                    <a:pt x="486728" y="462915"/>
                  </a:cubicBezTo>
                  <a:cubicBezTo>
                    <a:pt x="473392" y="435292"/>
                    <a:pt x="329565" y="122872"/>
                    <a:pt x="329565" y="122872"/>
                  </a:cubicBezTo>
                  <a:cubicBezTo>
                    <a:pt x="319088" y="99060"/>
                    <a:pt x="312420" y="89535"/>
                    <a:pt x="312420" y="75247"/>
                  </a:cubicBezTo>
                  <a:cubicBezTo>
                    <a:pt x="312420" y="47625"/>
                    <a:pt x="332423" y="39052"/>
                    <a:pt x="421005" y="37147"/>
                  </a:cubicBezTo>
                  <a:lnTo>
                    <a:pt x="428625" y="37147"/>
                  </a:lnTo>
                  <a:lnTo>
                    <a:pt x="428625" y="952"/>
                  </a:lnTo>
                  <a:lnTo>
                    <a:pt x="3810" y="952"/>
                  </a:lnTo>
                  <a:lnTo>
                    <a:pt x="3810" y="37147"/>
                  </a:lnTo>
                  <a:lnTo>
                    <a:pt x="11430" y="37147"/>
                  </a:lnTo>
                  <a:cubicBezTo>
                    <a:pt x="120967" y="38100"/>
                    <a:pt x="140970" y="85725"/>
                    <a:pt x="175260" y="160020"/>
                  </a:cubicBezTo>
                  <a:cubicBezTo>
                    <a:pt x="175260" y="160020"/>
                    <a:pt x="395288" y="631507"/>
                    <a:pt x="398145" y="637223"/>
                  </a:cubicBezTo>
                  <a:cubicBezTo>
                    <a:pt x="368617" y="701040"/>
                    <a:pt x="354330" y="727710"/>
                    <a:pt x="328613" y="768668"/>
                  </a:cubicBezTo>
                  <a:lnTo>
                    <a:pt x="328613" y="768668"/>
                  </a:lnTo>
                  <a:cubicBezTo>
                    <a:pt x="282892" y="841057"/>
                    <a:pt x="240030" y="878205"/>
                    <a:pt x="183833" y="878205"/>
                  </a:cubicBezTo>
                  <a:cubicBezTo>
                    <a:pt x="168592" y="878205"/>
                    <a:pt x="163830" y="875348"/>
                    <a:pt x="162878" y="875348"/>
                  </a:cubicBezTo>
                  <a:cubicBezTo>
                    <a:pt x="164783" y="872490"/>
                    <a:pt x="169545" y="867728"/>
                    <a:pt x="172403" y="864870"/>
                  </a:cubicBezTo>
                  <a:cubicBezTo>
                    <a:pt x="186690" y="850582"/>
                    <a:pt x="208598" y="828675"/>
                    <a:pt x="208598" y="792480"/>
                  </a:cubicBezTo>
                  <a:cubicBezTo>
                    <a:pt x="208598" y="738188"/>
                    <a:pt x="167640" y="700088"/>
                    <a:pt x="109538" y="700088"/>
                  </a:cubicBezTo>
                  <a:cubicBezTo>
                    <a:pt x="45720" y="700088"/>
                    <a:pt x="0" y="744855"/>
                    <a:pt x="0" y="805815"/>
                  </a:cubicBezTo>
                  <a:cubicBezTo>
                    <a:pt x="0" y="882015"/>
                    <a:pt x="63817" y="933450"/>
                    <a:pt x="160020" y="933450"/>
                  </a:cubicBezTo>
                  <a:cubicBezTo>
                    <a:pt x="244792" y="933450"/>
                    <a:pt x="315278" y="885825"/>
                    <a:pt x="374333" y="787718"/>
                  </a:cubicBezTo>
                  <a:cubicBezTo>
                    <a:pt x="381953" y="775335"/>
                    <a:pt x="388620" y="762000"/>
                    <a:pt x="395288" y="748665"/>
                  </a:cubicBezTo>
                  <a:lnTo>
                    <a:pt x="677228" y="181927"/>
                  </a:lnTo>
                  <a:cubicBezTo>
                    <a:pt x="722948" y="93345"/>
                    <a:pt x="781050" y="48577"/>
                    <a:pt x="865823" y="37147"/>
                  </a:cubicBezTo>
                  <a:lnTo>
                    <a:pt x="872490" y="36195"/>
                  </a:lnTo>
                  <a:lnTo>
                    <a:pt x="872490" y="952"/>
                  </a:lnTo>
                  <a:lnTo>
                    <a:pt x="526733" y="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 noProof="0"/>
            </a:p>
          </p:txBody>
        </p:sp>
        <p:sp>
          <p:nvSpPr>
            <p:cNvPr id="25" name="Frihandsfigur: Form 11">
              <a:extLst>
                <a:ext uri="{FF2B5EF4-FFF2-40B4-BE49-F238E27FC236}">
                  <a16:creationId xmlns:a16="http://schemas.microsoft.com/office/drawing/2014/main" id="{6778DBBE-E6C6-FC46-B5A6-D1435846A825}"/>
                </a:ext>
              </a:extLst>
            </p:cNvPr>
            <p:cNvSpPr/>
            <p:nvPr/>
          </p:nvSpPr>
          <p:spPr>
            <a:xfrm>
              <a:off x="11753087" y="6385795"/>
              <a:ext cx="207311" cy="183190"/>
            </a:xfrm>
            <a:custGeom>
              <a:avLst/>
              <a:gdLst>
                <a:gd name="connsiteX0" fmla="*/ 900113 w 908684"/>
                <a:gd name="connsiteY0" fmla="*/ 766763 h 802957"/>
                <a:gd name="connsiteX1" fmla="*/ 737235 w 908684"/>
                <a:gd name="connsiteY1" fmla="*/ 681990 h 802957"/>
                <a:gd name="connsiteX2" fmla="*/ 493395 w 908684"/>
                <a:gd name="connsiteY2" fmla="*/ 432435 h 802957"/>
                <a:gd name="connsiteX3" fmla="*/ 498157 w 908684"/>
                <a:gd name="connsiteY3" fmla="*/ 427673 h 802957"/>
                <a:gd name="connsiteX4" fmla="*/ 771525 w 908684"/>
                <a:gd name="connsiteY4" fmla="*/ 154305 h 802957"/>
                <a:gd name="connsiteX5" fmla="*/ 849630 w 908684"/>
                <a:gd name="connsiteY5" fmla="*/ 344805 h 802957"/>
                <a:gd name="connsiteX6" fmla="*/ 883920 w 908684"/>
                <a:gd name="connsiteY6" fmla="*/ 344805 h 802957"/>
                <a:gd name="connsiteX7" fmla="*/ 883920 w 908684"/>
                <a:gd name="connsiteY7" fmla="*/ 0 h 802957"/>
                <a:gd name="connsiteX8" fmla="*/ 538163 w 908684"/>
                <a:gd name="connsiteY8" fmla="*/ 0 h 802957"/>
                <a:gd name="connsiteX9" fmla="*/ 538163 w 908684"/>
                <a:gd name="connsiteY9" fmla="*/ 34290 h 802957"/>
                <a:gd name="connsiteX10" fmla="*/ 732472 w 908684"/>
                <a:gd name="connsiteY10" fmla="*/ 115253 h 802957"/>
                <a:gd name="connsiteX11" fmla="*/ 461010 w 908684"/>
                <a:gd name="connsiteY11" fmla="*/ 387668 h 802957"/>
                <a:gd name="connsiteX12" fmla="*/ 456247 w 908684"/>
                <a:gd name="connsiteY12" fmla="*/ 392430 h 802957"/>
                <a:gd name="connsiteX13" fmla="*/ 446722 w 908684"/>
                <a:gd name="connsiteY13" fmla="*/ 381953 h 802957"/>
                <a:gd name="connsiteX14" fmla="*/ 331470 w 908684"/>
                <a:gd name="connsiteY14" fmla="*/ 263843 h 802957"/>
                <a:gd name="connsiteX15" fmla="*/ 330518 w 908684"/>
                <a:gd name="connsiteY15" fmla="*/ 262890 h 802957"/>
                <a:gd name="connsiteX16" fmla="*/ 306705 w 908684"/>
                <a:gd name="connsiteY16" fmla="*/ 227648 h 802957"/>
                <a:gd name="connsiteX17" fmla="*/ 391478 w 908684"/>
                <a:gd name="connsiteY17" fmla="*/ 215265 h 802957"/>
                <a:gd name="connsiteX18" fmla="*/ 400050 w 908684"/>
                <a:gd name="connsiteY18" fmla="*/ 215265 h 802957"/>
                <a:gd name="connsiteX19" fmla="*/ 400050 w 908684"/>
                <a:gd name="connsiteY19" fmla="*/ 178117 h 802957"/>
                <a:gd name="connsiteX20" fmla="*/ 0 w 908684"/>
                <a:gd name="connsiteY20" fmla="*/ 178117 h 802957"/>
                <a:gd name="connsiteX21" fmla="*/ 0 w 908684"/>
                <a:gd name="connsiteY21" fmla="*/ 215265 h 802957"/>
                <a:gd name="connsiteX22" fmla="*/ 8572 w 908684"/>
                <a:gd name="connsiteY22" fmla="*/ 215265 h 802957"/>
                <a:gd name="connsiteX23" fmla="*/ 135255 w 908684"/>
                <a:gd name="connsiteY23" fmla="*/ 280987 h 802957"/>
                <a:gd name="connsiteX24" fmla="*/ 333375 w 908684"/>
                <a:gd name="connsiteY24" fmla="*/ 481012 h 802957"/>
                <a:gd name="connsiteX25" fmla="*/ 345757 w 908684"/>
                <a:gd name="connsiteY25" fmla="*/ 493395 h 802957"/>
                <a:gd name="connsiteX26" fmla="*/ 22860 w 908684"/>
                <a:gd name="connsiteY26" fmla="*/ 802958 h 802957"/>
                <a:gd name="connsiteX27" fmla="*/ 100965 w 908684"/>
                <a:gd name="connsiteY27" fmla="*/ 802958 h 802957"/>
                <a:gd name="connsiteX28" fmla="*/ 383857 w 908684"/>
                <a:gd name="connsiteY28" fmla="*/ 532448 h 802957"/>
                <a:gd name="connsiteX29" fmla="*/ 528638 w 908684"/>
                <a:gd name="connsiteY29" fmla="*/ 683895 h 802957"/>
                <a:gd name="connsiteX30" fmla="*/ 568643 w 908684"/>
                <a:gd name="connsiteY30" fmla="*/ 741998 h 802957"/>
                <a:gd name="connsiteX31" fmla="*/ 472440 w 908684"/>
                <a:gd name="connsiteY31" fmla="*/ 765810 h 802957"/>
                <a:gd name="connsiteX32" fmla="*/ 452438 w 908684"/>
                <a:gd name="connsiteY32" fmla="*/ 765810 h 802957"/>
                <a:gd name="connsiteX33" fmla="*/ 452438 w 908684"/>
                <a:gd name="connsiteY33" fmla="*/ 802958 h 802957"/>
                <a:gd name="connsiteX34" fmla="*/ 908685 w 908684"/>
                <a:gd name="connsiteY34" fmla="*/ 802958 h 802957"/>
                <a:gd name="connsiteX35" fmla="*/ 908685 w 908684"/>
                <a:gd name="connsiteY35" fmla="*/ 765810 h 802957"/>
                <a:gd name="connsiteX36" fmla="*/ 900113 w 908684"/>
                <a:gd name="connsiteY36" fmla="*/ 765810 h 802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908684" h="802957">
                  <a:moveTo>
                    <a:pt x="900113" y="766763"/>
                  </a:moveTo>
                  <a:cubicBezTo>
                    <a:pt x="827722" y="766763"/>
                    <a:pt x="792480" y="741045"/>
                    <a:pt x="737235" y="681990"/>
                  </a:cubicBezTo>
                  <a:cubicBezTo>
                    <a:pt x="737235" y="681990"/>
                    <a:pt x="551497" y="491490"/>
                    <a:pt x="493395" y="432435"/>
                  </a:cubicBezTo>
                  <a:lnTo>
                    <a:pt x="498157" y="427673"/>
                  </a:lnTo>
                  <a:cubicBezTo>
                    <a:pt x="505778" y="420053"/>
                    <a:pt x="615315" y="307658"/>
                    <a:pt x="771525" y="154305"/>
                  </a:cubicBezTo>
                  <a:cubicBezTo>
                    <a:pt x="810578" y="200978"/>
                    <a:pt x="834390" y="262890"/>
                    <a:pt x="849630" y="344805"/>
                  </a:cubicBezTo>
                  <a:lnTo>
                    <a:pt x="883920" y="344805"/>
                  </a:lnTo>
                  <a:lnTo>
                    <a:pt x="883920" y="0"/>
                  </a:lnTo>
                  <a:lnTo>
                    <a:pt x="538163" y="0"/>
                  </a:lnTo>
                  <a:lnTo>
                    <a:pt x="538163" y="34290"/>
                  </a:lnTo>
                  <a:cubicBezTo>
                    <a:pt x="621982" y="49530"/>
                    <a:pt x="685800" y="75248"/>
                    <a:pt x="732472" y="115253"/>
                  </a:cubicBezTo>
                  <a:cubicBezTo>
                    <a:pt x="582930" y="262890"/>
                    <a:pt x="468630" y="380048"/>
                    <a:pt x="461010" y="387668"/>
                  </a:cubicBezTo>
                  <a:lnTo>
                    <a:pt x="456247" y="392430"/>
                  </a:lnTo>
                  <a:lnTo>
                    <a:pt x="446722" y="381953"/>
                  </a:lnTo>
                  <a:cubicBezTo>
                    <a:pt x="436245" y="370523"/>
                    <a:pt x="331470" y="263843"/>
                    <a:pt x="331470" y="263843"/>
                  </a:cubicBezTo>
                  <a:cubicBezTo>
                    <a:pt x="331470" y="263843"/>
                    <a:pt x="330518" y="262890"/>
                    <a:pt x="330518" y="262890"/>
                  </a:cubicBezTo>
                  <a:cubicBezTo>
                    <a:pt x="317182" y="248603"/>
                    <a:pt x="306705" y="238125"/>
                    <a:pt x="306705" y="227648"/>
                  </a:cubicBezTo>
                  <a:cubicBezTo>
                    <a:pt x="306705" y="209550"/>
                    <a:pt x="368618" y="215265"/>
                    <a:pt x="391478" y="215265"/>
                  </a:cubicBezTo>
                  <a:lnTo>
                    <a:pt x="400050" y="215265"/>
                  </a:lnTo>
                  <a:lnTo>
                    <a:pt x="400050" y="178117"/>
                  </a:lnTo>
                  <a:lnTo>
                    <a:pt x="0" y="178117"/>
                  </a:lnTo>
                  <a:lnTo>
                    <a:pt x="0" y="215265"/>
                  </a:lnTo>
                  <a:lnTo>
                    <a:pt x="8572" y="215265"/>
                  </a:lnTo>
                  <a:cubicBezTo>
                    <a:pt x="91440" y="217170"/>
                    <a:pt x="94297" y="238125"/>
                    <a:pt x="135255" y="280987"/>
                  </a:cubicBezTo>
                  <a:cubicBezTo>
                    <a:pt x="135255" y="280987"/>
                    <a:pt x="297180" y="443865"/>
                    <a:pt x="333375" y="481012"/>
                  </a:cubicBezTo>
                  <a:lnTo>
                    <a:pt x="345757" y="493395"/>
                  </a:lnTo>
                  <a:cubicBezTo>
                    <a:pt x="282893" y="553402"/>
                    <a:pt x="22860" y="802958"/>
                    <a:pt x="22860" y="802958"/>
                  </a:cubicBezTo>
                  <a:lnTo>
                    <a:pt x="100965" y="802958"/>
                  </a:lnTo>
                  <a:cubicBezTo>
                    <a:pt x="100965" y="802958"/>
                    <a:pt x="322897" y="591502"/>
                    <a:pt x="383857" y="532448"/>
                  </a:cubicBezTo>
                  <a:cubicBezTo>
                    <a:pt x="421005" y="571500"/>
                    <a:pt x="528638" y="683895"/>
                    <a:pt x="528638" y="683895"/>
                  </a:cubicBezTo>
                  <a:cubicBezTo>
                    <a:pt x="554355" y="709613"/>
                    <a:pt x="568643" y="727710"/>
                    <a:pt x="568643" y="741998"/>
                  </a:cubicBezTo>
                  <a:cubicBezTo>
                    <a:pt x="568643" y="762000"/>
                    <a:pt x="540068" y="765810"/>
                    <a:pt x="472440" y="765810"/>
                  </a:cubicBezTo>
                  <a:lnTo>
                    <a:pt x="452438" y="765810"/>
                  </a:lnTo>
                  <a:lnTo>
                    <a:pt x="452438" y="802958"/>
                  </a:lnTo>
                  <a:lnTo>
                    <a:pt x="908685" y="802958"/>
                  </a:lnTo>
                  <a:lnTo>
                    <a:pt x="908685" y="765810"/>
                  </a:lnTo>
                  <a:lnTo>
                    <a:pt x="900113" y="7658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 noProof="0"/>
            </a:p>
          </p:txBody>
        </p:sp>
        <p:sp>
          <p:nvSpPr>
            <p:cNvPr id="26" name="Frihandsfigur: Form 12">
              <a:extLst>
                <a:ext uri="{FF2B5EF4-FFF2-40B4-BE49-F238E27FC236}">
                  <a16:creationId xmlns:a16="http://schemas.microsoft.com/office/drawing/2014/main" id="{1978D47C-92EF-EA42-8378-0AC27185DED4}"/>
                </a:ext>
              </a:extLst>
            </p:cNvPr>
            <p:cNvSpPr/>
            <p:nvPr/>
          </p:nvSpPr>
          <p:spPr>
            <a:xfrm>
              <a:off x="11062919" y="6351895"/>
              <a:ext cx="201227" cy="216656"/>
            </a:xfrm>
            <a:custGeom>
              <a:avLst/>
              <a:gdLst>
                <a:gd name="connsiteX0" fmla="*/ 467678 w 882015"/>
                <a:gd name="connsiteY0" fmla="*/ 561975 h 949642"/>
                <a:gd name="connsiteX1" fmla="*/ 882015 w 882015"/>
                <a:gd name="connsiteY1" fmla="*/ 292418 h 949642"/>
                <a:gd name="connsiteX2" fmla="*/ 451485 w 882015"/>
                <a:gd name="connsiteY2" fmla="*/ 0 h 949642"/>
                <a:gd name="connsiteX3" fmla="*/ 8573 w 882015"/>
                <a:gd name="connsiteY3" fmla="*/ 0 h 949642"/>
                <a:gd name="connsiteX4" fmla="*/ 953 w 882015"/>
                <a:gd name="connsiteY4" fmla="*/ 0 h 949642"/>
                <a:gd name="connsiteX5" fmla="*/ 953 w 882015"/>
                <a:gd name="connsiteY5" fmla="*/ 34290 h 949642"/>
                <a:gd name="connsiteX6" fmla="*/ 8573 w 882015"/>
                <a:gd name="connsiteY6" fmla="*/ 34290 h 949642"/>
                <a:gd name="connsiteX7" fmla="*/ 180023 w 882015"/>
                <a:gd name="connsiteY7" fmla="*/ 187643 h 949642"/>
                <a:gd name="connsiteX8" fmla="*/ 180023 w 882015"/>
                <a:gd name="connsiteY8" fmla="*/ 762000 h 949642"/>
                <a:gd name="connsiteX9" fmla="*/ 7620 w 882015"/>
                <a:gd name="connsiteY9" fmla="*/ 915353 h 949642"/>
                <a:gd name="connsiteX10" fmla="*/ 0 w 882015"/>
                <a:gd name="connsiteY10" fmla="*/ 915353 h 949642"/>
                <a:gd name="connsiteX11" fmla="*/ 0 w 882015"/>
                <a:gd name="connsiteY11" fmla="*/ 949643 h 949642"/>
                <a:gd name="connsiteX12" fmla="*/ 542925 w 882015"/>
                <a:gd name="connsiteY12" fmla="*/ 949643 h 949642"/>
                <a:gd name="connsiteX13" fmla="*/ 542925 w 882015"/>
                <a:gd name="connsiteY13" fmla="*/ 915353 h 949642"/>
                <a:gd name="connsiteX14" fmla="*/ 535305 w 882015"/>
                <a:gd name="connsiteY14" fmla="*/ 915353 h 949642"/>
                <a:gd name="connsiteX15" fmla="*/ 351473 w 882015"/>
                <a:gd name="connsiteY15" fmla="*/ 762000 h 949642"/>
                <a:gd name="connsiteX16" fmla="*/ 351473 w 882015"/>
                <a:gd name="connsiteY16" fmla="*/ 562928 h 949642"/>
                <a:gd name="connsiteX17" fmla="*/ 467678 w 882015"/>
                <a:gd name="connsiteY17" fmla="*/ 561975 h 949642"/>
                <a:gd name="connsiteX18" fmla="*/ 352425 w 882015"/>
                <a:gd name="connsiteY18" fmla="*/ 147638 h 949642"/>
                <a:gd name="connsiteX19" fmla="*/ 456248 w 882015"/>
                <a:gd name="connsiteY19" fmla="*/ 48578 h 949642"/>
                <a:gd name="connsiteX20" fmla="*/ 703898 w 882015"/>
                <a:gd name="connsiteY20" fmla="*/ 300038 h 949642"/>
                <a:gd name="connsiteX21" fmla="*/ 441008 w 882015"/>
                <a:gd name="connsiteY21" fmla="*/ 512445 h 949642"/>
                <a:gd name="connsiteX22" fmla="*/ 352425 w 882015"/>
                <a:gd name="connsiteY22" fmla="*/ 512445 h 949642"/>
                <a:gd name="connsiteX23" fmla="*/ 352425 w 882015"/>
                <a:gd name="connsiteY23" fmla="*/ 147638 h 949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82015" h="949642">
                  <a:moveTo>
                    <a:pt x="467678" y="561975"/>
                  </a:moveTo>
                  <a:cubicBezTo>
                    <a:pt x="732473" y="561975"/>
                    <a:pt x="882015" y="454343"/>
                    <a:pt x="882015" y="292418"/>
                  </a:cubicBezTo>
                  <a:cubicBezTo>
                    <a:pt x="882015" y="163830"/>
                    <a:pt x="784860" y="0"/>
                    <a:pt x="451485" y="0"/>
                  </a:cubicBezTo>
                  <a:lnTo>
                    <a:pt x="8573" y="0"/>
                  </a:lnTo>
                  <a:lnTo>
                    <a:pt x="953" y="0"/>
                  </a:lnTo>
                  <a:lnTo>
                    <a:pt x="953" y="34290"/>
                  </a:lnTo>
                  <a:lnTo>
                    <a:pt x="8573" y="34290"/>
                  </a:lnTo>
                  <a:cubicBezTo>
                    <a:pt x="162878" y="35243"/>
                    <a:pt x="180023" y="61913"/>
                    <a:pt x="180023" y="187643"/>
                  </a:cubicBezTo>
                  <a:lnTo>
                    <a:pt x="180023" y="762000"/>
                  </a:lnTo>
                  <a:cubicBezTo>
                    <a:pt x="180023" y="888683"/>
                    <a:pt x="161925" y="914400"/>
                    <a:pt x="7620" y="915353"/>
                  </a:cubicBezTo>
                  <a:lnTo>
                    <a:pt x="0" y="915353"/>
                  </a:lnTo>
                  <a:lnTo>
                    <a:pt x="0" y="949643"/>
                  </a:lnTo>
                  <a:lnTo>
                    <a:pt x="542925" y="949643"/>
                  </a:lnTo>
                  <a:lnTo>
                    <a:pt x="542925" y="915353"/>
                  </a:lnTo>
                  <a:lnTo>
                    <a:pt x="535305" y="915353"/>
                  </a:lnTo>
                  <a:cubicBezTo>
                    <a:pt x="369570" y="915353"/>
                    <a:pt x="351473" y="890588"/>
                    <a:pt x="351473" y="762000"/>
                  </a:cubicBezTo>
                  <a:cubicBezTo>
                    <a:pt x="351473" y="762000"/>
                    <a:pt x="351473" y="576263"/>
                    <a:pt x="351473" y="562928"/>
                  </a:cubicBezTo>
                  <a:cubicBezTo>
                    <a:pt x="365760" y="561975"/>
                    <a:pt x="467678" y="561975"/>
                    <a:pt x="467678" y="561975"/>
                  </a:cubicBezTo>
                  <a:close/>
                  <a:moveTo>
                    <a:pt x="352425" y="147638"/>
                  </a:moveTo>
                  <a:cubicBezTo>
                    <a:pt x="352425" y="54293"/>
                    <a:pt x="339090" y="48578"/>
                    <a:pt x="456248" y="48578"/>
                  </a:cubicBezTo>
                  <a:cubicBezTo>
                    <a:pt x="642938" y="48578"/>
                    <a:pt x="703898" y="137160"/>
                    <a:pt x="703898" y="300038"/>
                  </a:cubicBezTo>
                  <a:cubicBezTo>
                    <a:pt x="703898" y="452438"/>
                    <a:pt x="635318" y="512445"/>
                    <a:pt x="441008" y="512445"/>
                  </a:cubicBezTo>
                  <a:cubicBezTo>
                    <a:pt x="441008" y="512445"/>
                    <a:pt x="364808" y="512445"/>
                    <a:pt x="352425" y="512445"/>
                  </a:cubicBezTo>
                  <a:cubicBezTo>
                    <a:pt x="352425" y="499110"/>
                    <a:pt x="352425" y="147638"/>
                    <a:pt x="352425" y="1476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 noProof="0"/>
            </a:p>
          </p:txBody>
        </p:sp>
        <p:sp>
          <p:nvSpPr>
            <p:cNvPr id="27" name="Frihandsfigur: Form 13">
              <a:extLst>
                <a:ext uri="{FF2B5EF4-FFF2-40B4-BE49-F238E27FC236}">
                  <a16:creationId xmlns:a16="http://schemas.microsoft.com/office/drawing/2014/main" id="{08851F72-4D86-1D4D-BEB6-13AE3F5F5766}"/>
                </a:ext>
              </a:extLst>
            </p:cNvPr>
            <p:cNvSpPr/>
            <p:nvPr/>
          </p:nvSpPr>
          <p:spPr>
            <a:xfrm>
              <a:off x="11552512" y="6354285"/>
              <a:ext cx="194055" cy="214482"/>
            </a:xfrm>
            <a:custGeom>
              <a:avLst/>
              <a:gdLst>
                <a:gd name="connsiteX0" fmla="*/ 840105 w 850582"/>
                <a:gd name="connsiteY0" fmla="*/ 334328 h 940117"/>
                <a:gd name="connsiteX1" fmla="*/ 840105 w 850582"/>
                <a:gd name="connsiteY1" fmla="*/ 0 h 940117"/>
                <a:gd name="connsiteX2" fmla="*/ 833438 w 850582"/>
                <a:gd name="connsiteY2" fmla="*/ 0 h 940117"/>
                <a:gd name="connsiteX3" fmla="*/ 0 w 850582"/>
                <a:gd name="connsiteY3" fmla="*/ 0 h 940117"/>
                <a:gd name="connsiteX4" fmla="*/ 0 w 850582"/>
                <a:gd name="connsiteY4" fmla="*/ 34290 h 940117"/>
                <a:gd name="connsiteX5" fmla="*/ 6667 w 850582"/>
                <a:gd name="connsiteY5" fmla="*/ 34290 h 940117"/>
                <a:gd name="connsiteX6" fmla="*/ 169545 w 850582"/>
                <a:gd name="connsiteY6" fmla="*/ 188595 h 940117"/>
                <a:gd name="connsiteX7" fmla="*/ 169545 w 850582"/>
                <a:gd name="connsiteY7" fmla="*/ 751523 h 940117"/>
                <a:gd name="connsiteX8" fmla="*/ 6667 w 850582"/>
                <a:gd name="connsiteY8" fmla="*/ 905828 h 940117"/>
                <a:gd name="connsiteX9" fmla="*/ 0 w 850582"/>
                <a:gd name="connsiteY9" fmla="*/ 905828 h 940117"/>
                <a:gd name="connsiteX10" fmla="*/ 0 w 850582"/>
                <a:gd name="connsiteY10" fmla="*/ 940118 h 940117"/>
                <a:gd name="connsiteX11" fmla="*/ 850583 w 850582"/>
                <a:gd name="connsiteY11" fmla="*/ 940118 h 940117"/>
                <a:gd name="connsiteX12" fmla="*/ 850583 w 850582"/>
                <a:gd name="connsiteY12" fmla="*/ 552450 h 940117"/>
                <a:gd name="connsiteX13" fmla="*/ 817245 w 850582"/>
                <a:gd name="connsiteY13" fmla="*/ 552450 h 940117"/>
                <a:gd name="connsiteX14" fmla="*/ 445770 w 850582"/>
                <a:gd name="connsiteY14" fmla="*/ 888683 h 940117"/>
                <a:gd name="connsiteX15" fmla="*/ 341948 w 850582"/>
                <a:gd name="connsiteY15" fmla="*/ 759143 h 940117"/>
                <a:gd name="connsiteX16" fmla="*/ 341948 w 850582"/>
                <a:gd name="connsiteY16" fmla="*/ 477203 h 940117"/>
                <a:gd name="connsiteX17" fmla="*/ 359092 w 850582"/>
                <a:gd name="connsiteY17" fmla="*/ 476250 h 940117"/>
                <a:gd name="connsiteX18" fmla="*/ 572452 w 850582"/>
                <a:gd name="connsiteY18" fmla="*/ 691515 h 940117"/>
                <a:gd name="connsiteX19" fmla="*/ 603885 w 850582"/>
                <a:gd name="connsiteY19" fmla="*/ 691515 h 940117"/>
                <a:gd name="connsiteX20" fmla="*/ 603885 w 850582"/>
                <a:gd name="connsiteY20" fmla="*/ 232410 h 940117"/>
                <a:gd name="connsiteX21" fmla="*/ 572452 w 850582"/>
                <a:gd name="connsiteY21" fmla="*/ 232410 h 940117"/>
                <a:gd name="connsiteX22" fmla="*/ 348615 w 850582"/>
                <a:gd name="connsiteY22" fmla="*/ 429578 h 940117"/>
                <a:gd name="connsiteX23" fmla="*/ 340995 w 850582"/>
                <a:gd name="connsiteY23" fmla="*/ 429578 h 940117"/>
                <a:gd name="connsiteX24" fmla="*/ 340995 w 850582"/>
                <a:gd name="connsiteY24" fmla="*/ 163830 h 940117"/>
                <a:gd name="connsiteX25" fmla="*/ 432435 w 850582"/>
                <a:gd name="connsiteY25" fmla="*/ 48577 h 940117"/>
                <a:gd name="connsiteX26" fmla="*/ 805815 w 850582"/>
                <a:gd name="connsiteY26" fmla="*/ 334328 h 940117"/>
                <a:gd name="connsiteX27" fmla="*/ 840105 w 850582"/>
                <a:gd name="connsiteY27" fmla="*/ 334328 h 940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850582" h="940117">
                  <a:moveTo>
                    <a:pt x="840105" y="334328"/>
                  </a:moveTo>
                  <a:lnTo>
                    <a:pt x="840105" y="0"/>
                  </a:lnTo>
                  <a:lnTo>
                    <a:pt x="833438" y="0"/>
                  </a:lnTo>
                  <a:lnTo>
                    <a:pt x="0" y="0"/>
                  </a:lnTo>
                  <a:lnTo>
                    <a:pt x="0" y="34290"/>
                  </a:lnTo>
                  <a:lnTo>
                    <a:pt x="6667" y="34290"/>
                  </a:lnTo>
                  <a:cubicBezTo>
                    <a:pt x="153353" y="36195"/>
                    <a:pt x="169545" y="61913"/>
                    <a:pt x="169545" y="188595"/>
                  </a:cubicBezTo>
                  <a:lnTo>
                    <a:pt x="169545" y="751523"/>
                  </a:lnTo>
                  <a:cubicBezTo>
                    <a:pt x="169545" y="878205"/>
                    <a:pt x="153353" y="903923"/>
                    <a:pt x="6667" y="905828"/>
                  </a:cubicBezTo>
                  <a:lnTo>
                    <a:pt x="0" y="905828"/>
                  </a:lnTo>
                  <a:lnTo>
                    <a:pt x="0" y="940118"/>
                  </a:lnTo>
                  <a:lnTo>
                    <a:pt x="850583" y="940118"/>
                  </a:lnTo>
                  <a:lnTo>
                    <a:pt x="850583" y="552450"/>
                  </a:lnTo>
                  <a:lnTo>
                    <a:pt x="817245" y="552450"/>
                  </a:lnTo>
                  <a:cubicBezTo>
                    <a:pt x="793433" y="797243"/>
                    <a:pt x="678180" y="887730"/>
                    <a:pt x="445770" y="888683"/>
                  </a:cubicBezTo>
                  <a:cubicBezTo>
                    <a:pt x="332423" y="889635"/>
                    <a:pt x="341948" y="878205"/>
                    <a:pt x="341948" y="759143"/>
                  </a:cubicBezTo>
                  <a:cubicBezTo>
                    <a:pt x="341948" y="759143"/>
                    <a:pt x="341948" y="490538"/>
                    <a:pt x="341948" y="477203"/>
                  </a:cubicBezTo>
                  <a:cubicBezTo>
                    <a:pt x="345758" y="477203"/>
                    <a:pt x="359092" y="476250"/>
                    <a:pt x="359092" y="476250"/>
                  </a:cubicBezTo>
                  <a:cubicBezTo>
                    <a:pt x="502920" y="476250"/>
                    <a:pt x="561975" y="535305"/>
                    <a:pt x="572452" y="691515"/>
                  </a:cubicBezTo>
                  <a:lnTo>
                    <a:pt x="603885" y="691515"/>
                  </a:lnTo>
                  <a:lnTo>
                    <a:pt x="603885" y="232410"/>
                  </a:lnTo>
                  <a:lnTo>
                    <a:pt x="572452" y="232410"/>
                  </a:lnTo>
                  <a:cubicBezTo>
                    <a:pt x="563880" y="381000"/>
                    <a:pt x="500063" y="429578"/>
                    <a:pt x="348615" y="429578"/>
                  </a:cubicBezTo>
                  <a:cubicBezTo>
                    <a:pt x="348615" y="429578"/>
                    <a:pt x="346710" y="429578"/>
                    <a:pt x="340995" y="429578"/>
                  </a:cubicBezTo>
                  <a:cubicBezTo>
                    <a:pt x="340995" y="416243"/>
                    <a:pt x="340995" y="163830"/>
                    <a:pt x="340995" y="163830"/>
                  </a:cubicBezTo>
                  <a:cubicBezTo>
                    <a:pt x="340995" y="60008"/>
                    <a:pt x="340042" y="48577"/>
                    <a:pt x="432435" y="48577"/>
                  </a:cubicBezTo>
                  <a:cubicBezTo>
                    <a:pt x="671513" y="48577"/>
                    <a:pt x="769620" y="131445"/>
                    <a:pt x="805815" y="334328"/>
                  </a:cubicBezTo>
                  <a:lnTo>
                    <a:pt x="840105" y="33432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 noProof="0"/>
            </a:p>
          </p:txBody>
        </p:sp>
      </p:grpSp>
    </p:spTree>
    <p:extLst>
      <p:ext uri="{BB962C8B-B14F-4D97-AF65-F5344CB8AC3E}">
        <p14:creationId xmlns:p14="http://schemas.microsoft.com/office/powerpoint/2010/main" val="3635777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b="1" u="none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82563" indent="-182563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58775" indent="-176213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41338" indent="-182563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15963" indent="-17462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898525" indent="-182563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469">
          <p15:clr>
            <a:srgbClr val="F26B43"/>
          </p15:clr>
        </p15:guide>
        <p15:guide id="2" pos="506">
          <p15:clr>
            <a:srgbClr val="F26B43"/>
          </p15:clr>
        </p15:guide>
        <p15:guide id="3" pos="7174">
          <p15:clr>
            <a:srgbClr val="F26B43"/>
          </p15:clr>
        </p15:guide>
        <p15:guide id="4" pos="3840">
          <p15:clr>
            <a:srgbClr val="F26B43"/>
          </p15:clr>
        </p15:guide>
        <p15:guide id="5" pos="3931">
          <p15:clr>
            <a:srgbClr val="F26B43"/>
          </p15:clr>
        </p15:guide>
        <p15:guide id="6" pos="3749">
          <p15:clr>
            <a:srgbClr val="F26B43"/>
          </p15:clr>
        </p15:guide>
        <p15:guide id="7" orient="horz" pos="3906">
          <p15:clr>
            <a:srgbClr val="F26B43"/>
          </p15:clr>
        </p15:guide>
        <p15:guide id="8" pos="7605">
          <p15:clr>
            <a:srgbClr val="F26B43"/>
          </p15:clr>
        </p15:guide>
        <p15:guide id="9" orient="horz" pos="4178">
          <p15:clr>
            <a:srgbClr val="F26B43"/>
          </p15:clr>
        </p15:guide>
        <p15:guide id="10" pos="23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7BED2F9-3BB1-492A-A528-FB8425321A0B}"/>
              </a:ext>
            </a:extLst>
          </p:cNvPr>
          <p:cNvGrpSpPr/>
          <p:nvPr/>
        </p:nvGrpSpPr>
        <p:grpSpPr>
          <a:xfrm>
            <a:off x="3640976" y="-30077"/>
            <a:ext cx="4917316" cy="6888078"/>
            <a:chOff x="3640976" y="-30077"/>
            <a:chExt cx="4917316" cy="6888078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0F01625A-6D98-4E1F-81B0-0FB1A0610AD1}"/>
                </a:ext>
              </a:extLst>
            </p:cNvPr>
            <p:cNvGrpSpPr/>
            <p:nvPr/>
          </p:nvGrpSpPr>
          <p:grpSpPr>
            <a:xfrm>
              <a:off x="3640976" y="-30077"/>
              <a:ext cx="4917316" cy="6888078"/>
              <a:chOff x="3640976" y="-30077"/>
              <a:chExt cx="4917316" cy="6766440"/>
            </a:xfrm>
          </p:grpSpPr>
          <p:pic>
            <p:nvPicPr>
              <p:cNvPr id="160" name="Picture 159">
                <a:extLst>
                  <a:ext uri="{FF2B5EF4-FFF2-40B4-BE49-F238E27FC236}">
                    <a16:creationId xmlns:a16="http://schemas.microsoft.com/office/drawing/2014/main" id="{F5D81717-4386-455B-ADBA-42BEF381074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640976" y="3629023"/>
                <a:ext cx="4917316" cy="3107340"/>
              </a:xfrm>
              <a:prstGeom prst="rect">
                <a:avLst/>
              </a:prstGeom>
            </p:spPr>
          </p:pic>
          <p:pic>
            <p:nvPicPr>
              <p:cNvPr id="159" name="Picture 158">
                <a:extLst>
                  <a:ext uri="{FF2B5EF4-FFF2-40B4-BE49-F238E27FC236}">
                    <a16:creationId xmlns:a16="http://schemas.microsoft.com/office/drawing/2014/main" id="{00352A96-DBC9-45BF-9DC1-83D9C89D3EA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646736" y="-30077"/>
                <a:ext cx="4911556" cy="3684851"/>
              </a:xfrm>
              <a:prstGeom prst="rect">
                <a:avLst/>
              </a:prstGeom>
            </p:spPr>
          </p:pic>
        </p:grp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B35C0E5D-431A-4D75-9AFE-5394125C1A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11991"/>
            <a:stretch/>
          </p:blipFill>
          <p:spPr>
            <a:xfrm>
              <a:off x="6117573" y="3185842"/>
              <a:ext cx="1830401" cy="94889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4A3255E2-DBB3-4FE5-B0AD-B366A1474ED2}"/>
              </a:ext>
            </a:extLst>
          </p:cNvPr>
          <p:cNvSpPr txBox="1"/>
          <p:nvPr/>
        </p:nvSpPr>
        <p:spPr>
          <a:xfrm>
            <a:off x="519545" y="1817550"/>
            <a:ext cx="15949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/>
              <a:t>Predefined</a:t>
            </a:r>
            <a:r>
              <a:rPr lang="sv-SE" sz="800" dirty="0"/>
              <a:t> logo sent to PayEx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F05DDA1-D067-4A17-BB13-50F468AC5FD4}"/>
              </a:ext>
            </a:extLst>
          </p:cNvPr>
          <p:cNvSpPr/>
          <p:nvPr/>
        </p:nvSpPr>
        <p:spPr>
          <a:xfrm>
            <a:off x="3966694" y="186474"/>
            <a:ext cx="1549758" cy="5602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5BA5F8-C4F5-4225-BE4E-6014D56D7AFC}"/>
              </a:ext>
            </a:extLst>
          </p:cNvPr>
          <p:cNvSpPr txBox="1"/>
          <p:nvPr/>
        </p:nvSpPr>
        <p:spPr>
          <a:xfrm>
            <a:off x="519255" y="2066025"/>
            <a:ext cx="13484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/>
              <a:t>Predefined</a:t>
            </a:r>
            <a:r>
              <a:rPr lang="sv-SE" sz="800" dirty="0"/>
              <a:t> </a:t>
            </a:r>
            <a:r>
              <a:rPr lang="sv-SE" sz="800" dirty="0" err="1"/>
              <a:t>company</a:t>
            </a:r>
            <a:r>
              <a:rPr lang="sv-SE" sz="800" dirty="0"/>
              <a:t> info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5F3670E-F02D-4119-B753-91F39E463470}"/>
              </a:ext>
            </a:extLst>
          </p:cNvPr>
          <p:cNvSpPr/>
          <p:nvPr/>
        </p:nvSpPr>
        <p:spPr>
          <a:xfrm>
            <a:off x="3966695" y="814371"/>
            <a:ext cx="1549758" cy="66970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E9F70A9-6F22-4953-B9BD-E5F2EFDB2618}"/>
              </a:ext>
            </a:extLst>
          </p:cNvPr>
          <p:cNvCxnSpPr>
            <a:cxnSpLocks/>
            <a:stCxn id="11" idx="3"/>
            <a:endCxn id="12" idx="1"/>
          </p:cNvCxnSpPr>
          <p:nvPr/>
        </p:nvCxnSpPr>
        <p:spPr>
          <a:xfrm flipV="1">
            <a:off x="1867712" y="1149222"/>
            <a:ext cx="2098983" cy="10245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243FBD5F-D316-4177-B1AE-FB49ECBD5AA3}"/>
              </a:ext>
            </a:extLst>
          </p:cNvPr>
          <p:cNvSpPr txBox="1"/>
          <p:nvPr/>
        </p:nvSpPr>
        <p:spPr>
          <a:xfrm>
            <a:off x="43360" y="36342"/>
            <a:ext cx="2346618" cy="1569660"/>
          </a:xfrm>
          <a:prstGeom prst="rect">
            <a:avLst/>
          </a:prstGeom>
          <a:solidFill>
            <a:schemeClr val="bg1"/>
          </a:solidFill>
          <a:ln>
            <a:solidFill>
              <a:srgbClr val="898989"/>
            </a:solidFill>
          </a:ln>
        </p:spPr>
        <p:txBody>
          <a:bodyPr wrap="square" rtlCol="0">
            <a:spAutoFit/>
          </a:bodyPr>
          <a:lstStyle/>
          <a:p>
            <a:r>
              <a:rPr lang="sv-SE" sz="800" dirty="0" err="1"/>
              <a:t>Mandatory</a:t>
            </a:r>
            <a:endParaRPr lang="sv-SE" sz="800" dirty="0"/>
          </a:p>
          <a:p>
            <a:r>
              <a:rPr lang="sv-SE" sz="800" dirty="0" err="1">
                <a:solidFill>
                  <a:srgbClr val="898989"/>
                </a:solidFill>
              </a:rPr>
              <a:t>Mandatory</a:t>
            </a:r>
            <a:r>
              <a:rPr lang="sv-SE" sz="800" dirty="0">
                <a:solidFill>
                  <a:srgbClr val="898989"/>
                </a:solidFill>
              </a:rPr>
              <a:t>, </a:t>
            </a:r>
            <a:r>
              <a:rPr lang="sv-SE" sz="800" dirty="0" err="1">
                <a:solidFill>
                  <a:srgbClr val="898989"/>
                </a:solidFill>
              </a:rPr>
              <a:t>invoiceSpecification</a:t>
            </a:r>
            <a:endParaRPr lang="sv-SE" sz="800" dirty="0">
              <a:solidFill>
                <a:srgbClr val="898989"/>
              </a:solidFill>
            </a:endParaRPr>
          </a:p>
          <a:p>
            <a:r>
              <a:rPr lang="sv-SE" sz="800" dirty="0" err="1">
                <a:solidFill>
                  <a:srgbClr val="0070C0"/>
                </a:solidFill>
              </a:rPr>
              <a:t>Optional</a:t>
            </a:r>
            <a:r>
              <a:rPr lang="sv-SE" sz="800" dirty="0">
                <a:solidFill>
                  <a:srgbClr val="0070C0"/>
                </a:solidFill>
              </a:rPr>
              <a:t>, </a:t>
            </a:r>
            <a:r>
              <a:rPr lang="sv-SE" sz="800" dirty="0" err="1">
                <a:solidFill>
                  <a:srgbClr val="0070C0"/>
                </a:solidFill>
              </a:rPr>
              <a:t>invoiceSpecification</a:t>
            </a:r>
            <a:endParaRPr lang="sv-SE" sz="800" dirty="0">
              <a:solidFill>
                <a:srgbClr val="898989"/>
              </a:solidFill>
            </a:endParaRPr>
          </a:p>
          <a:p>
            <a:r>
              <a:rPr lang="sv-SE" sz="800" dirty="0">
                <a:solidFill>
                  <a:srgbClr val="0070C0"/>
                </a:solidFill>
              </a:rPr>
              <a:t>*</a:t>
            </a:r>
            <a:r>
              <a:rPr lang="sv-SE" sz="800" dirty="0" err="1">
                <a:solidFill>
                  <a:srgbClr val="0070C0"/>
                </a:solidFill>
              </a:rPr>
              <a:t>Mandatory</a:t>
            </a:r>
            <a:r>
              <a:rPr lang="sv-SE" sz="800" dirty="0">
                <a:solidFill>
                  <a:srgbClr val="0070C0"/>
                </a:solidFill>
              </a:rPr>
              <a:t> </a:t>
            </a:r>
            <a:r>
              <a:rPr lang="sv-SE" sz="800" dirty="0" err="1">
                <a:solidFill>
                  <a:srgbClr val="0070C0"/>
                </a:solidFill>
              </a:rPr>
              <a:t>if</a:t>
            </a:r>
            <a:r>
              <a:rPr lang="sv-SE" sz="800" dirty="0">
                <a:solidFill>
                  <a:srgbClr val="0070C0"/>
                </a:solidFill>
              </a:rPr>
              <a:t> </a:t>
            </a:r>
            <a:r>
              <a:rPr lang="en-US" sz="800" dirty="0">
                <a:solidFill>
                  <a:srgbClr val="0070C0"/>
                </a:solidFill>
              </a:rPr>
              <a:t>distribution is set to EInvoiceB2B: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rgbClr val="0070C0"/>
                </a:solidFill>
              </a:rPr>
              <a:t>&lt;quantity&gt;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rgbClr val="0070C0"/>
                </a:solidFill>
              </a:rPr>
              <a:t>&lt;unit&gt;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rgbClr val="0070C0"/>
                </a:solidFill>
              </a:rPr>
              <a:t>&lt;</a:t>
            </a:r>
            <a:r>
              <a:rPr lang="en-US" sz="800" dirty="0" err="1">
                <a:solidFill>
                  <a:srgbClr val="0070C0"/>
                </a:solidFill>
              </a:rPr>
              <a:t>unitPrice</a:t>
            </a:r>
            <a:r>
              <a:rPr lang="en-US" sz="800" dirty="0">
                <a:solidFill>
                  <a:srgbClr val="0070C0"/>
                </a:solidFill>
              </a:rPr>
              <a:t>&gt;</a:t>
            </a:r>
          </a:p>
          <a:p>
            <a:r>
              <a:rPr lang="sv-SE" sz="800" dirty="0" err="1">
                <a:solidFill>
                  <a:srgbClr val="FF0000"/>
                </a:solidFill>
              </a:rPr>
              <a:t>Mandatory</a:t>
            </a:r>
            <a:r>
              <a:rPr lang="sv-SE" sz="800" dirty="0">
                <a:solidFill>
                  <a:srgbClr val="FF0000"/>
                </a:solidFill>
              </a:rPr>
              <a:t>, </a:t>
            </a:r>
            <a:r>
              <a:rPr lang="sv-SE" sz="800" dirty="0" err="1">
                <a:solidFill>
                  <a:srgbClr val="FF0000"/>
                </a:solidFill>
              </a:rPr>
              <a:t>invoiceVatSpecifications</a:t>
            </a:r>
            <a:endParaRPr lang="sv-SE" sz="800" dirty="0">
              <a:solidFill>
                <a:srgbClr val="FF0000"/>
              </a:solidFill>
            </a:endParaRPr>
          </a:p>
          <a:p>
            <a:r>
              <a:rPr lang="sv-SE" sz="800" dirty="0" err="1">
                <a:solidFill>
                  <a:srgbClr val="2A9D3F"/>
                </a:solidFill>
              </a:rPr>
              <a:t>Optional</a:t>
            </a:r>
            <a:r>
              <a:rPr lang="sv-SE" sz="800" dirty="0">
                <a:solidFill>
                  <a:srgbClr val="2A9D3F"/>
                </a:solidFill>
              </a:rPr>
              <a:t>, </a:t>
            </a:r>
            <a:r>
              <a:rPr lang="sv-SE" sz="800" dirty="0" err="1">
                <a:solidFill>
                  <a:srgbClr val="2A9D3F"/>
                </a:solidFill>
              </a:rPr>
              <a:t>referenceInfo</a:t>
            </a:r>
            <a:endParaRPr lang="sv-SE" sz="800" dirty="0">
              <a:solidFill>
                <a:srgbClr val="2A9D3F"/>
              </a:solidFill>
            </a:endParaRPr>
          </a:p>
          <a:p>
            <a:r>
              <a:rPr lang="sv-SE" sz="800" dirty="0" err="1">
                <a:solidFill>
                  <a:srgbClr val="FFC000"/>
                </a:solidFill>
              </a:rPr>
              <a:t>Optional</a:t>
            </a:r>
            <a:r>
              <a:rPr lang="sv-SE" sz="800" dirty="0">
                <a:solidFill>
                  <a:srgbClr val="FFC000"/>
                </a:solidFill>
              </a:rPr>
              <a:t>, </a:t>
            </a:r>
            <a:r>
              <a:rPr lang="sv-SE" sz="800" dirty="0" err="1">
                <a:solidFill>
                  <a:srgbClr val="FFC000"/>
                </a:solidFill>
              </a:rPr>
              <a:t>customerInfo</a:t>
            </a:r>
            <a:endParaRPr lang="sv-SE" sz="800" dirty="0">
              <a:solidFill>
                <a:srgbClr val="FFC000"/>
              </a:solidFill>
            </a:endParaRPr>
          </a:p>
          <a:p>
            <a:r>
              <a:rPr lang="sv-SE" sz="800" dirty="0" err="1">
                <a:solidFill>
                  <a:srgbClr val="7030A0"/>
                </a:solidFill>
              </a:rPr>
              <a:t>Optional</a:t>
            </a:r>
            <a:r>
              <a:rPr lang="sv-SE" sz="800" dirty="0">
                <a:solidFill>
                  <a:srgbClr val="7030A0"/>
                </a:solidFill>
              </a:rPr>
              <a:t>, </a:t>
            </a:r>
            <a:r>
              <a:rPr lang="sv-SE" sz="800" dirty="0" err="1">
                <a:solidFill>
                  <a:srgbClr val="7030A0"/>
                </a:solidFill>
              </a:rPr>
              <a:t>taxCurrencyVatSpecification</a:t>
            </a:r>
            <a:endParaRPr lang="sv-SE" sz="800" dirty="0">
              <a:solidFill>
                <a:srgbClr val="7030A0"/>
              </a:solidFill>
            </a:endParaRPr>
          </a:p>
          <a:p>
            <a:r>
              <a:rPr lang="sv-SE" sz="800" dirty="0" err="1">
                <a:solidFill>
                  <a:srgbClr val="00B0F0"/>
                </a:solidFill>
              </a:rPr>
              <a:t>Optional</a:t>
            </a:r>
            <a:r>
              <a:rPr lang="sv-SE" sz="800" dirty="0">
                <a:solidFill>
                  <a:srgbClr val="00B0F0"/>
                </a:solidFill>
              </a:rPr>
              <a:t>, </a:t>
            </a:r>
            <a:r>
              <a:rPr lang="sv-SE" sz="800" dirty="0" err="1">
                <a:solidFill>
                  <a:srgbClr val="00B0F0"/>
                </a:solidFill>
              </a:rPr>
              <a:t>taxReduction</a:t>
            </a:r>
            <a:endParaRPr lang="sv-SE" sz="8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484A28C-D5A3-48EA-832A-2285A2E91B13}"/>
              </a:ext>
            </a:extLst>
          </p:cNvPr>
          <p:cNvSpPr txBox="1"/>
          <p:nvPr/>
        </p:nvSpPr>
        <p:spPr>
          <a:xfrm>
            <a:off x="9070547" y="5411443"/>
            <a:ext cx="20394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Predefined currency supported in ledger</a:t>
            </a:r>
            <a:endParaRPr lang="sv-SE" sz="8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4F4399F-1853-4C3A-8F6C-6A50CF2FCCB2}"/>
              </a:ext>
            </a:extLst>
          </p:cNvPr>
          <p:cNvSpPr/>
          <p:nvPr/>
        </p:nvSpPr>
        <p:spPr>
          <a:xfrm>
            <a:off x="7845381" y="5576915"/>
            <a:ext cx="313385" cy="1670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4B5CE48-2587-486A-A1BE-5FABBFC2B0E9}"/>
              </a:ext>
            </a:extLst>
          </p:cNvPr>
          <p:cNvCxnSpPr>
            <a:cxnSpLocks/>
            <a:stCxn id="27" idx="1"/>
            <a:endCxn id="28" idx="3"/>
          </p:cNvCxnSpPr>
          <p:nvPr/>
        </p:nvCxnSpPr>
        <p:spPr>
          <a:xfrm flipH="1">
            <a:off x="8158766" y="5519165"/>
            <a:ext cx="911781" cy="14128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7418AA81-9C27-42B4-BD23-E3833E3F4D72}"/>
              </a:ext>
            </a:extLst>
          </p:cNvPr>
          <p:cNvSpPr txBox="1"/>
          <p:nvPr/>
        </p:nvSpPr>
        <p:spPr>
          <a:xfrm>
            <a:off x="9078824" y="3538455"/>
            <a:ext cx="28286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898989"/>
                </a:solidFill>
              </a:rPr>
              <a:t>&lt;amount&gt;</a:t>
            </a:r>
          </a:p>
          <a:p>
            <a:r>
              <a:rPr lang="en-US" sz="800" dirty="0">
                <a:solidFill>
                  <a:srgbClr val="898989"/>
                </a:solidFill>
              </a:rPr>
              <a:t>If &lt;</a:t>
            </a:r>
            <a:r>
              <a:rPr lang="en-US" sz="800" dirty="0" err="1">
                <a:solidFill>
                  <a:srgbClr val="898989"/>
                </a:solidFill>
              </a:rPr>
              <a:t>inclVat</a:t>
            </a:r>
            <a:r>
              <a:rPr lang="en-US" sz="800" dirty="0">
                <a:solidFill>
                  <a:srgbClr val="898989"/>
                </a:solidFill>
              </a:rPr>
              <a:t>&gt; is True, amount must include Vat. If False, amount must exclude Vat.</a:t>
            </a:r>
          </a:p>
          <a:p>
            <a:r>
              <a:rPr lang="en-US" sz="800" dirty="0"/>
              <a:t>EDI-distribution requires excl vat </a:t>
            </a:r>
            <a:r>
              <a:rPr lang="en-US" sz="800" dirty="0" err="1"/>
              <a:t>InvoiceSpecification</a:t>
            </a:r>
            <a:endParaRPr lang="sv-SE" sz="8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3BBB632-33A6-4A07-B508-D3E367A5D3A0}"/>
              </a:ext>
            </a:extLst>
          </p:cNvPr>
          <p:cNvSpPr txBox="1"/>
          <p:nvPr/>
        </p:nvSpPr>
        <p:spPr>
          <a:xfrm>
            <a:off x="9620078" y="3320514"/>
            <a:ext cx="11405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0070C0"/>
                </a:solidFill>
              </a:rPr>
              <a:t>&lt;quantity&gt;* + &lt;unit&gt;*</a:t>
            </a:r>
            <a:endParaRPr lang="sv-SE" sz="800" dirty="0">
              <a:solidFill>
                <a:srgbClr val="0070C0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162C3B5-D270-4A03-97F4-DB869A92A8C7}"/>
              </a:ext>
            </a:extLst>
          </p:cNvPr>
          <p:cNvSpPr/>
          <p:nvPr/>
        </p:nvSpPr>
        <p:spPr>
          <a:xfrm>
            <a:off x="6366458" y="3580288"/>
            <a:ext cx="401390" cy="30153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40" name="Connector: Elbow 39">
            <a:extLst>
              <a:ext uri="{FF2B5EF4-FFF2-40B4-BE49-F238E27FC236}">
                <a16:creationId xmlns:a16="http://schemas.microsoft.com/office/drawing/2014/main" id="{F440DC24-C5DE-4F69-84D6-5E5D565A002A}"/>
              </a:ext>
            </a:extLst>
          </p:cNvPr>
          <p:cNvCxnSpPr>
            <a:cxnSpLocks/>
            <a:stCxn id="33" idx="1"/>
            <a:endCxn id="34" idx="0"/>
          </p:cNvCxnSpPr>
          <p:nvPr/>
        </p:nvCxnSpPr>
        <p:spPr>
          <a:xfrm rot="10800000" flipV="1">
            <a:off x="6567154" y="3428236"/>
            <a:ext cx="3052925" cy="152052"/>
          </a:xfrm>
          <a:prstGeom prst="bentConnector2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55A30AAA-810C-467C-8397-08B85EC3B057}"/>
              </a:ext>
            </a:extLst>
          </p:cNvPr>
          <p:cNvSpPr/>
          <p:nvPr/>
        </p:nvSpPr>
        <p:spPr>
          <a:xfrm>
            <a:off x="7851539" y="3580287"/>
            <a:ext cx="401390" cy="301530"/>
          </a:xfrm>
          <a:prstGeom prst="rect">
            <a:avLst/>
          </a:prstGeom>
          <a:noFill/>
          <a:ln>
            <a:solidFill>
              <a:srgbClr val="8989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18D5F8EB-0CB6-4050-9DD7-7C43CD43E4F1}"/>
              </a:ext>
            </a:extLst>
          </p:cNvPr>
          <p:cNvCxnSpPr>
            <a:cxnSpLocks/>
            <a:stCxn id="32" idx="1"/>
            <a:endCxn id="43" idx="3"/>
          </p:cNvCxnSpPr>
          <p:nvPr/>
        </p:nvCxnSpPr>
        <p:spPr>
          <a:xfrm flipH="1" flipV="1">
            <a:off x="8252929" y="3731052"/>
            <a:ext cx="825895" cy="99791"/>
          </a:xfrm>
          <a:prstGeom prst="straightConnector1">
            <a:avLst/>
          </a:prstGeom>
          <a:ln>
            <a:solidFill>
              <a:srgbClr val="89898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D89745E1-0D6B-4FD7-9FF1-EDE9E3145584}"/>
              </a:ext>
            </a:extLst>
          </p:cNvPr>
          <p:cNvSpPr txBox="1"/>
          <p:nvPr/>
        </p:nvSpPr>
        <p:spPr>
          <a:xfrm>
            <a:off x="516869" y="3622177"/>
            <a:ext cx="9664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rgbClr val="2A9D3F"/>
                </a:solidFill>
              </a:rPr>
              <a:t>&lt;</a:t>
            </a:r>
            <a:r>
              <a:rPr lang="sv-SE" sz="800" dirty="0" err="1">
                <a:solidFill>
                  <a:srgbClr val="2A9D3F"/>
                </a:solidFill>
              </a:rPr>
              <a:t>invoicePeriod</a:t>
            </a:r>
            <a:r>
              <a:rPr lang="sv-SE" sz="800" dirty="0">
                <a:solidFill>
                  <a:srgbClr val="2A9D3F"/>
                </a:solidFill>
              </a:rPr>
              <a:t>&gt;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26A48F8-2FA1-4F61-98E9-50995A8D2218}"/>
              </a:ext>
            </a:extLst>
          </p:cNvPr>
          <p:cNvSpPr/>
          <p:nvPr/>
        </p:nvSpPr>
        <p:spPr>
          <a:xfrm>
            <a:off x="3983839" y="3445366"/>
            <a:ext cx="1532866" cy="126728"/>
          </a:xfrm>
          <a:prstGeom prst="rect">
            <a:avLst/>
          </a:prstGeom>
          <a:noFill/>
          <a:ln>
            <a:solidFill>
              <a:srgbClr val="2A9D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8D03755E-5F6C-40EF-BD65-EAE21B2BA25A}"/>
              </a:ext>
            </a:extLst>
          </p:cNvPr>
          <p:cNvCxnSpPr>
            <a:cxnSpLocks/>
            <a:stCxn id="47" idx="3"/>
            <a:endCxn id="48" idx="1"/>
          </p:cNvCxnSpPr>
          <p:nvPr/>
        </p:nvCxnSpPr>
        <p:spPr>
          <a:xfrm flipV="1">
            <a:off x="1483360" y="3508730"/>
            <a:ext cx="2500479" cy="221169"/>
          </a:xfrm>
          <a:prstGeom prst="straightConnector1">
            <a:avLst/>
          </a:prstGeom>
          <a:ln>
            <a:solidFill>
              <a:srgbClr val="2A9D3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2F4521C5-3D25-4450-AF8D-CE270A6C55FB}"/>
              </a:ext>
            </a:extLst>
          </p:cNvPr>
          <p:cNvSpPr txBox="1"/>
          <p:nvPr/>
        </p:nvSpPr>
        <p:spPr>
          <a:xfrm>
            <a:off x="9070541" y="4696486"/>
            <a:ext cx="13052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rgbClr val="2A9D3F"/>
                </a:solidFill>
              </a:rPr>
              <a:t>&lt;</a:t>
            </a:r>
            <a:r>
              <a:rPr lang="sv-SE" sz="800" dirty="0" err="1">
                <a:solidFill>
                  <a:srgbClr val="2A9D3F"/>
                </a:solidFill>
              </a:rPr>
              <a:t>roundingAmount</a:t>
            </a:r>
            <a:r>
              <a:rPr lang="sv-SE" sz="800" dirty="0">
                <a:solidFill>
                  <a:srgbClr val="2A9D3F"/>
                </a:solidFill>
              </a:rPr>
              <a:t>&gt;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6EDF3ED5-C4F2-49E9-816D-3CEE3B09F003}"/>
              </a:ext>
            </a:extLst>
          </p:cNvPr>
          <p:cNvCxnSpPr>
            <a:cxnSpLocks/>
            <a:stCxn id="55" idx="1"/>
            <a:endCxn id="56" idx="3"/>
          </p:cNvCxnSpPr>
          <p:nvPr/>
        </p:nvCxnSpPr>
        <p:spPr>
          <a:xfrm flipH="1" flipV="1">
            <a:off x="8227173" y="4786707"/>
            <a:ext cx="843368" cy="17501"/>
          </a:xfrm>
          <a:prstGeom prst="straightConnector1">
            <a:avLst/>
          </a:prstGeom>
          <a:ln>
            <a:solidFill>
              <a:srgbClr val="2A9D3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>
            <a:extLst>
              <a:ext uri="{FF2B5EF4-FFF2-40B4-BE49-F238E27FC236}">
                <a16:creationId xmlns:a16="http://schemas.microsoft.com/office/drawing/2014/main" id="{27C19401-4365-4C3E-A87E-E3DF97F6C8DD}"/>
              </a:ext>
            </a:extLst>
          </p:cNvPr>
          <p:cNvSpPr/>
          <p:nvPr/>
        </p:nvSpPr>
        <p:spPr>
          <a:xfrm>
            <a:off x="7229129" y="212229"/>
            <a:ext cx="697817" cy="2253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7AED2CCD-77A7-4928-B385-C1E4A8B68E36}"/>
              </a:ext>
            </a:extLst>
          </p:cNvPr>
          <p:cNvSpPr/>
          <p:nvPr/>
        </p:nvSpPr>
        <p:spPr>
          <a:xfrm>
            <a:off x="7228888" y="458002"/>
            <a:ext cx="697817" cy="2253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6208779A-B841-4AFE-B176-095A1A3FD567}"/>
              </a:ext>
            </a:extLst>
          </p:cNvPr>
          <p:cNvSpPr/>
          <p:nvPr/>
        </p:nvSpPr>
        <p:spPr>
          <a:xfrm>
            <a:off x="6250000" y="458060"/>
            <a:ext cx="697817" cy="2253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6FCDC9D1-FD43-4A9F-9B6E-CBE140CE7DA3}"/>
              </a:ext>
            </a:extLst>
          </p:cNvPr>
          <p:cNvSpPr/>
          <p:nvPr/>
        </p:nvSpPr>
        <p:spPr>
          <a:xfrm>
            <a:off x="6250282" y="211946"/>
            <a:ext cx="697817" cy="2253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0970E5B-F3D3-41E3-82B8-339C649742F4}"/>
              </a:ext>
            </a:extLst>
          </p:cNvPr>
          <p:cNvSpPr txBox="1"/>
          <p:nvPr/>
        </p:nvSpPr>
        <p:spPr>
          <a:xfrm>
            <a:off x="9076641" y="6272"/>
            <a:ext cx="29158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/>
              <a:t>Header</a:t>
            </a:r>
            <a:r>
              <a:rPr lang="sv-SE" sz="800" dirty="0"/>
              <a:t> set by PayEx. If negative </a:t>
            </a:r>
            <a:r>
              <a:rPr lang="sv-SE" sz="800" dirty="0" err="1"/>
              <a:t>invoice</a:t>
            </a:r>
            <a:r>
              <a:rPr lang="sv-SE" sz="800" dirty="0"/>
              <a:t> </a:t>
            </a:r>
            <a:r>
              <a:rPr lang="sv-SE" sz="800" dirty="0" err="1"/>
              <a:t>amount</a:t>
            </a:r>
            <a:r>
              <a:rPr lang="sv-SE" sz="800" dirty="0"/>
              <a:t> is </a:t>
            </a:r>
            <a:r>
              <a:rPr lang="sv-SE" sz="800" dirty="0" err="1"/>
              <a:t>used</a:t>
            </a:r>
            <a:r>
              <a:rPr lang="sv-SE" sz="800" dirty="0"/>
              <a:t>, </a:t>
            </a:r>
            <a:r>
              <a:rPr lang="sv-SE" sz="800" dirty="0" err="1"/>
              <a:t>header</a:t>
            </a:r>
            <a:r>
              <a:rPr lang="sv-SE" sz="800" dirty="0"/>
              <a:t> </a:t>
            </a:r>
            <a:r>
              <a:rPr lang="sv-SE" sz="800" dirty="0" err="1"/>
              <a:t>will</a:t>
            </a:r>
            <a:r>
              <a:rPr lang="sv-SE" sz="800" dirty="0"/>
              <a:t> be set to ”Kreditfaktura”</a:t>
            </a:r>
          </a:p>
        </p:txBody>
      </p:sp>
      <p:cxnSp>
        <p:nvCxnSpPr>
          <p:cNvPr id="65" name="Connector: Elbow 64">
            <a:extLst>
              <a:ext uri="{FF2B5EF4-FFF2-40B4-BE49-F238E27FC236}">
                <a16:creationId xmlns:a16="http://schemas.microsoft.com/office/drawing/2014/main" id="{56ED0AA9-153E-4C67-835C-F2C0803F201E}"/>
              </a:ext>
            </a:extLst>
          </p:cNvPr>
          <p:cNvCxnSpPr>
            <a:cxnSpLocks/>
            <a:stCxn id="64" idx="1"/>
            <a:endCxn id="63" idx="0"/>
          </p:cNvCxnSpPr>
          <p:nvPr/>
        </p:nvCxnSpPr>
        <p:spPr>
          <a:xfrm rot="10800000" flipV="1">
            <a:off x="6599191" y="175548"/>
            <a:ext cx="2477450" cy="3639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3998F0A6-EB8A-4AA1-A3AE-A890751CAE99}"/>
              </a:ext>
            </a:extLst>
          </p:cNvPr>
          <p:cNvSpPr txBox="1"/>
          <p:nvPr/>
        </p:nvSpPr>
        <p:spPr>
          <a:xfrm>
            <a:off x="9076641" y="310928"/>
            <a:ext cx="8239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/>
              <a:t>&lt;</a:t>
            </a:r>
            <a:r>
              <a:rPr lang="sv-SE" sz="800" dirty="0" err="1"/>
              <a:t>invoiceNo</a:t>
            </a:r>
            <a:r>
              <a:rPr lang="sv-SE" sz="800" dirty="0"/>
              <a:t>&gt;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52940B3-1E5F-4F1A-8703-172D8DE25AC9}"/>
              </a:ext>
            </a:extLst>
          </p:cNvPr>
          <p:cNvSpPr txBox="1"/>
          <p:nvPr/>
        </p:nvSpPr>
        <p:spPr>
          <a:xfrm>
            <a:off x="9061928" y="713605"/>
            <a:ext cx="26276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/>
              <a:t>&lt;</a:t>
            </a:r>
            <a:r>
              <a:rPr lang="sv-SE" sz="800" dirty="0" err="1"/>
              <a:t>invoiceDate</a:t>
            </a:r>
            <a:r>
              <a:rPr lang="sv-SE" sz="800" dirty="0"/>
              <a:t>&gt;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C1560922-080F-4A13-A6B9-8A62369BE807}"/>
              </a:ext>
            </a:extLst>
          </p:cNvPr>
          <p:cNvSpPr txBox="1"/>
          <p:nvPr/>
        </p:nvSpPr>
        <p:spPr>
          <a:xfrm>
            <a:off x="9076642" y="516551"/>
            <a:ext cx="100088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/>
              <a:t>&lt;</a:t>
            </a:r>
            <a:r>
              <a:rPr lang="sv-SE" sz="800" dirty="0" err="1"/>
              <a:t>customerNo</a:t>
            </a:r>
            <a:r>
              <a:rPr lang="sv-SE" sz="800" dirty="0"/>
              <a:t>&gt;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4EBBF47E-58B9-47D7-B44E-1A3227551572}"/>
              </a:ext>
            </a:extLst>
          </p:cNvPr>
          <p:cNvSpPr txBox="1"/>
          <p:nvPr/>
        </p:nvSpPr>
        <p:spPr>
          <a:xfrm>
            <a:off x="516870" y="2303411"/>
            <a:ext cx="13508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rgbClr val="2A9D3F"/>
                </a:solidFill>
              </a:rPr>
              <a:t>&lt;</a:t>
            </a:r>
            <a:r>
              <a:rPr lang="sv-SE" sz="800" dirty="0" err="1">
                <a:solidFill>
                  <a:srgbClr val="2A9D3F"/>
                </a:solidFill>
              </a:rPr>
              <a:t>salesOrderReference</a:t>
            </a:r>
            <a:r>
              <a:rPr lang="sv-SE" sz="800" dirty="0">
                <a:solidFill>
                  <a:srgbClr val="2A9D3F"/>
                </a:solidFill>
              </a:rPr>
              <a:t>&gt;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59186BB3-5A9B-477E-96C6-33890746641F}"/>
              </a:ext>
            </a:extLst>
          </p:cNvPr>
          <p:cNvSpPr txBox="1"/>
          <p:nvPr/>
        </p:nvSpPr>
        <p:spPr>
          <a:xfrm>
            <a:off x="519545" y="2508468"/>
            <a:ext cx="14426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rgbClr val="2A9D3F"/>
                </a:solidFill>
              </a:rPr>
              <a:t>&lt;</a:t>
            </a:r>
            <a:r>
              <a:rPr lang="sv-SE" sz="800" dirty="0" err="1">
                <a:solidFill>
                  <a:srgbClr val="2A9D3F"/>
                </a:solidFill>
              </a:rPr>
              <a:t>invoicedObjectIdentifier</a:t>
            </a:r>
            <a:r>
              <a:rPr lang="sv-SE" sz="800" dirty="0">
                <a:solidFill>
                  <a:srgbClr val="2A9D3F"/>
                </a:solidFill>
              </a:rPr>
              <a:t>&gt;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690723BA-78EA-401C-8148-BAC9C90A50A5}"/>
              </a:ext>
            </a:extLst>
          </p:cNvPr>
          <p:cNvSpPr txBox="1"/>
          <p:nvPr/>
        </p:nvSpPr>
        <p:spPr>
          <a:xfrm>
            <a:off x="519544" y="2690039"/>
            <a:ext cx="115232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rgbClr val="2A9D3F"/>
                </a:solidFill>
              </a:rPr>
              <a:t>&lt;</a:t>
            </a:r>
            <a:r>
              <a:rPr lang="sv-SE" sz="800" dirty="0" err="1">
                <a:solidFill>
                  <a:srgbClr val="2A9D3F"/>
                </a:solidFill>
              </a:rPr>
              <a:t>contractReference</a:t>
            </a:r>
            <a:r>
              <a:rPr lang="sv-SE" sz="800" dirty="0">
                <a:solidFill>
                  <a:srgbClr val="2A9D3F"/>
                </a:solidFill>
              </a:rPr>
              <a:t>&gt;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8EC6BCAE-66DB-4DE6-9AEE-CE6D77E73C4A}"/>
              </a:ext>
            </a:extLst>
          </p:cNvPr>
          <p:cNvSpPr txBox="1"/>
          <p:nvPr/>
        </p:nvSpPr>
        <p:spPr>
          <a:xfrm>
            <a:off x="516870" y="3082356"/>
            <a:ext cx="11311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rgbClr val="2A9D3F"/>
                </a:solidFill>
              </a:rPr>
              <a:t>&lt;</a:t>
            </a:r>
            <a:r>
              <a:rPr lang="sv-SE" sz="800" dirty="0" err="1">
                <a:solidFill>
                  <a:srgbClr val="2A9D3F"/>
                </a:solidFill>
              </a:rPr>
              <a:t>receiptReference</a:t>
            </a:r>
            <a:r>
              <a:rPr lang="sv-SE" sz="800" dirty="0">
                <a:solidFill>
                  <a:srgbClr val="2A9D3F"/>
                </a:solidFill>
              </a:rPr>
              <a:t>&gt;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B435EA06-D3D0-4351-A8EE-DD4DA700EF9A}"/>
              </a:ext>
            </a:extLst>
          </p:cNvPr>
          <p:cNvSpPr txBox="1"/>
          <p:nvPr/>
        </p:nvSpPr>
        <p:spPr>
          <a:xfrm>
            <a:off x="519545" y="2881337"/>
            <a:ext cx="12075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rgbClr val="2A9D3F"/>
                </a:solidFill>
              </a:rPr>
              <a:t>&lt;</a:t>
            </a:r>
            <a:r>
              <a:rPr lang="sv-SE" sz="800" dirty="0" err="1">
                <a:solidFill>
                  <a:srgbClr val="2A9D3F"/>
                </a:solidFill>
              </a:rPr>
              <a:t>despatchReference</a:t>
            </a:r>
            <a:r>
              <a:rPr lang="sv-SE" sz="800" dirty="0">
                <a:solidFill>
                  <a:srgbClr val="2A9D3F"/>
                </a:solidFill>
              </a:rPr>
              <a:t>&gt;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C666D2B5-C603-46F5-9110-C2BA24ADA07A}"/>
              </a:ext>
            </a:extLst>
          </p:cNvPr>
          <p:cNvSpPr txBox="1"/>
          <p:nvPr/>
        </p:nvSpPr>
        <p:spPr>
          <a:xfrm>
            <a:off x="519545" y="3267280"/>
            <a:ext cx="11311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rgbClr val="2A9D3F"/>
                </a:solidFill>
              </a:rPr>
              <a:t>&lt;</a:t>
            </a:r>
            <a:r>
              <a:rPr lang="sv-SE" sz="800" dirty="0" err="1">
                <a:solidFill>
                  <a:srgbClr val="2A9D3F"/>
                </a:solidFill>
              </a:rPr>
              <a:t>projectReference</a:t>
            </a:r>
            <a:r>
              <a:rPr lang="sv-SE" sz="800" dirty="0">
                <a:solidFill>
                  <a:srgbClr val="2A9D3F"/>
                </a:solidFill>
              </a:rPr>
              <a:t>&gt;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A692AED-E821-4207-A10F-5E1DAE5794C2}"/>
              </a:ext>
            </a:extLst>
          </p:cNvPr>
          <p:cNvSpPr/>
          <p:nvPr/>
        </p:nvSpPr>
        <p:spPr>
          <a:xfrm>
            <a:off x="3983586" y="1729151"/>
            <a:ext cx="2067964" cy="226649"/>
          </a:xfrm>
          <a:prstGeom prst="rect">
            <a:avLst/>
          </a:prstGeom>
          <a:noFill/>
          <a:ln>
            <a:solidFill>
              <a:srgbClr val="2A9D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D250F013-F986-4080-B67E-DA2049BD5032}"/>
              </a:ext>
            </a:extLst>
          </p:cNvPr>
          <p:cNvCxnSpPr>
            <a:cxnSpLocks/>
            <a:stCxn id="105" idx="3"/>
            <a:endCxn id="45" idx="1"/>
          </p:cNvCxnSpPr>
          <p:nvPr/>
        </p:nvCxnSpPr>
        <p:spPr>
          <a:xfrm flipV="1">
            <a:off x="1867712" y="1842476"/>
            <a:ext cx="2115874" cy="568657"/>
          </a:xfrm>
          <a:prstGeom prst="straightConnector1">
            <a:avLst/>
          </a:prstGeom>
          <a:ln>
            <a:solidFill>
              <a:srgbClr val="2A9D3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943E709B-70DF-458A-8A66-3085875B2424}"/>
              </a:ext>
            </a:extLst>
          </p:cNvPr>
          <p:cNvSpPr/>
          <p:nvPr/>
        </p:nvSpPr>
        <p:spPr>
          <a:xfrm>
            <a:off x="3983586" y="1952930"/>
            <a:ext cx="2067964" cy="213191"/>
          </a:xfrm>
          <a:prstGeom prst="rect">
            <a:avLst/>
          </a:prstGeom>
          <a:noFill/>
          <a:ln>
            <a:solidFill>
              <a:srgbClr val="2A9D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6BB92464-E0A7-43BF-89E5-6424CDD9A02A}"/>
              </a:ext>
            </a:extLst>
          </p:cNvPr>
          <p:cNvCxnSpPr>
            <a:cxnSpLocks/>
            <a:stCxn id="107" idx="3"/>
            <a:endCxn id="50" idx="1"/>
          </p:cNvCxnSpPr>
          <p:nvPr/>
        </p:nvCxnSpPr>
        <p:spPr>
          <a:xfrm flipV="1">
            <a:off x="1962151" y="2059526"/>
            <a:ext cx="2021435" cy="556664"/>
          </a:xfrm>
          <a:prstGeom prst="straightConnector1">
            <a:avLst/>
          </a:prstGeom>
          <a:ln>
            <a:solidFill>
              <a:srgbClr val="2A9D3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>
            <a:extLst>
              <a:ext uri="{FF2B5EF4-FFF2-40B4-BE49-F238E27FC236}">
                <a16:creationId xmlns:a16="http://schemas.microsoft.com/office/drawing/2014/main" id="{C9E1E5DC-EA9A-4F7A-B3E8-AF28687559B6}"/>
              </a:ext>
            </a:extLst>
          </p:cNvPr>
          <p:cNvSpPr/>
          <p:nvPr/>
        </p:nvSpPr>
        <p:spPr>
          <a:xfrm>
            <a:off x="3983582" y="2166942"/>
            <a:ext cx="2067964" cy="184920"/>
          </a:xfrm>
          <a:prstGeom prst="rect">
            <a:avLst/>
          </a:prstGeom>
          <a:noFill/>
          <a:ln>
            <a:solidFill>
              <a:srgbClr val="2A9D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A121AB22-B098-4051-9620-8629F77306C3}"/>
              </a:ext>
            </a:extLst>
          </p:cNvPr>
          <p:cNvCxnSpPr>
            <a:cxnSpLocks/>
            <a:stCxn id="108" idx="3"/>
            <a:endCxn id="54" idx="1"/>
          </p:cNvCxnSpPr>
          <p:nvPr/>
        </p:nvCxnSpPr>
        <p:spPr>
          <a:xfrm flipV="1">
            <a:off x="1671873" y="2259402"/>
            <a:ext cx="2311709" cy="538359"/>
          </a:xfrm>
          <a:prstGeom prst="straightConnector1">
            <a:avLst/>
          </a:prstGeom>
          <a:ln>
            <a:solidFill>
              <a:srgbClr val="2A9D3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id="{3A80F5B9-69E7-4B85-BA36-6DC8B44DA662}"/>
              </a:ext>
            </a:extLst>
          </p:cNvPr>
          <p:cNvSpPr/>
          <p:nvPr/>
        </p:nvSpPr>
        <p:spPr>
          <a:xfrm>
            <a:off x="3983573" y="2346333"/>
            <a:ext cx="2067964" cy="184920"/>
          </a:xfrm>
          <a:prstGeom prst="rect">
            <a:avLst/>
          </a:prstGeom>
          <a:noFill/>
          <a:ln>
            <a:solidFill>
              <a:srgbClr val="2A9D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7EBE08F1-8FAA-48CC-A78E-CC71223727E0}"/>
              </a:ext>
            </a:extLst>
          </p:cNvPr>
          <p:cNvCxnSpPr>
            <a:cxnSpLocks/>
            <a:stCxn id="110" idx="3"/>
            <a:endCxn id="59" idx="1"/>
          </p:cNvCxnSpPr>
          <p:nvPr/>
        </p:nvCxnSpPr>
        <p:spPr>
          <a:xfrm flipV="1">
            <a:off x="1727053" y="2438793"/>
            <a:ext cx="2256520" cy="550266"/>
          </a:xfrm>
          <a:prstGeom prst="straightConnector1">
            <a:avLst/>
          </a:prstGeom>
          <a:ln>
            <a:solidFill>
              <a:srgbClr val="2A9D3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>
            <a:extLst>
              <a:ext uri="{FF2B5EF4-FFF2-40B4-BE49-F238E27FC236}">
                <a16:creationId xmlns:a16="http://schemas.microsoft.com/office/drawing/2014/main" id="{F47C987D-5878-419C-AAB2-7DB4B890BE35}"/>
              </a:ext>
            </a:extLst>
          </p:cNvPr>
          <p:cNvSpPr/>
          <p:nvPr/>
        </p:nvSpPr>
        <p:spPr>
          <a:xfrm>
            <a:off x="3983564" y="2536516"/>
            <a:ext cx="2067964" cy="184920"/>
          </a:xfrm>
          <a:prstGeom prst="rect">
            <a:avLst/>
          </a:prstGeom>
          <a:noFill/>
          <a:ln>
            <a:solidFill>
              <a:srgbClr val="2A9D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745C1153-4D8B-4CED-9162-8F1F6001DE77}"/>
              </a:ext>
            </a:extLst>
          </p:cNvPr>
          <p:cNvCxnSpPr>
            <a:cxnSpLocks/>
            <a:stCxn id="109" idx="3"/>
            <a:endCxn id="67" idx="1"/>
          </p:cNvCxnSpPr>
          <p:nvPr/>
        </p:nvCxnSpPr>
        <p:spPr>
          <a:xfrm flipV="1">
            <a:off x="1648056" y="2628976"/>
            <a:ext cx="2335508" cy="561102"/>
          </a:xfrm>
          <a:prstGeom prst="straightConnector1">
            <a:avLst/>
          </a:prstGeom>
          <a:ln>
            <a:solidFill>
              <a:srgbClr val="2A9D3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angle 68">
            <a:extLst>
              <a:ext uri="{FF2B5EF4-FFF2-40B4-BE49-F238E27FC236}">
                <a16:creationId xmlns:a16="http://schemas.microsoft.com/office/drawing/2014/main" id="{86C0BB44-7A63-4C58-8B55-DB821758D09E}"/>
              </a:ext>
            </a:extLst>
          </p:cNvPr>
          <p:cNvSpPr/>
          <p:nvPr/>
        </p:nvSpPr>
        <p:spPr>
          <a:xfrm>
            <a:off x="3983564" y="2721301"/>
            <a:ext cx="2067964" cy="184920"/>
          </a:xfrm>
          <a:prstGeom prst="rect">
            <a:avLst/>
          </a:prstGeom>
          <a:noFill/>
          <a:ln>
            <a:solidFill>
              <a:srgbClr val="2A9D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579AE54D-7B7D-410F-B95E-AB54C89C44AA}"/>
              </a:ext>
            </a:extLst>
          </p:cNvPr>
          <p:cNvCxnSpPr>
            <a:cxnSpLocks/>
            <a:stCxn id="111" idx="3"/>
            <a:endCxn id="69" idx="1"/>
          </p:cNvCxnSpPr>
          <p:nvPr/>
        </p:nvCxnSpPr>
        <p:spPr>
          <a:xfrm flipV="1">
            <a:off x="1650731" y="2813761"/>
            <a:ext cx="2332833" cy="561241"/>
          </a:xfrm>
          <a:prstGeom prst="straightConnector1">
            <a:avLst/>
          </a:prstGeom>
          <a:ln>
            <a:solidFill>
              <a:srgbClr val="2A9D3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AB7F6237-04E8-4378-A592-8874A3DA6EF3}"/>
              </a:ext>
            </a:extLst>
          </p:cNvPr>
          <p:cNvSpPr txBox="1"/>
          <p:nvPr/>
        </p:nvSpPr>
        <p:spPr>
          <a:xfrm>
            <a:off x="9061928" y="1935834"/>
            <a:ext cx="14665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rgbClr val="2A9D3F"/>
                </a:solidFill>
              </a:rPr>
              <a:t>&lt;</a:t>
            </a:r>
            <a:r>
              <a:rPr lang="sv-SE" sz="800" dirty="0" err="1">
                <a:solidFill>
                  <a:srgbClr val="2A9D3F"/>
                </a:solidFill>
              </a:rPr>
              <a:t>deliveryAddress</a:t>
            </a:r>
            <a:r>
              <a:rPr lang="sv-SE" sz="800" dirty="0">
                <a:solidFill>
                  <a:srgbClr val="2A9D3F"/>
                </a:solidFill>
              </a:rPr>
              <a:t>&gt;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54C6E50-744E-40CA-8020-BC93638F3938}"/>
              </a:ext>
            </a:extLst>
          </p:cNvPr>
          <p:cNvSpPr/>
          <p:nvPr/>
        </p:nvSpPr>
        <p:spPr>
          <a:xfrm>
            <a:off x="6097204" y="1699352"/>
            <a:ext cx="2098105" cy="616885"/>
          </a:xfrm>
          <a:prstGeom prst="rect">
            <a:avLst/>
          </a:prstGeom>
          <a:noFill/>
          <a:ln>
            <a:solidFill>
              <a:srgbClr val="2A9D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39A831BB-5BE5-40DD-81EA-06A7E32BFA2D}"/>
              </a:ext>
            </a:extLst>
          </p:cNvPr>
          <p:cNvCxnSpPr>
            <a:cxnSpLocks/>
            <a:stCxn id="71" idx="1"/>
            <a:endCxn id="72" idx="3"/>
          </p:cNvCxnSpPr>
          <p:nvPr/>
        </p:nvCxnSpPr>
        <p:spPr>
          <a:xfrm flipH="1" flipV="1">
            <a:off x="8195309" y="2007795"/>
            <a:ext cx="866619" cy="35761"/>
          </a:xfrm>
          <a:prstGeom prst="straightConnector1">
            <a:avLst/>
          </a:prstGeom>
          <a:ln>
            <a:solidFill>
              <a:srgbClr val="2A9D3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>
            <a:extLst>
              <a:ext uri="{FF2B5EF4-FFF2-40B4-BE49-F238E27FC236}">
                <a16:creationId xmlns:a16="http://schemas.microsoft.com/office/drawing/2014/main" id="{6851BFBA-4C70-4F98-B0A4-4BCC8DCA781F}"/>
              </a:ext>
            </a:extLst>
          </p:cNvPr>
          <p:cNvSpPr/>
          <p:nvPr/>
        </p:nvSpPr>
        <p:spPr>
          <a:xfrm>
            <a:off x="6097269" y="2316237"/>
            <a:ext cx="2098039" cy="116314"/>
          </a:xfrm>
          <a:prstGeom prst="rect">
            <a:avLst/>
          </a:prstGeom>
          <a:noFill/>
          <a:ln>
            <a:solidFill>
              <a:srgbClr val="2A9D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C86F412-EE78-434D-8BF2-FB8D74C64B85}"/>
              </a:ext>
            </a:extLst>
          </p:cNvPr>
          <p:cNvSpPr txBox="1"/>
          <p:nvPr/>
        </p:nvSpPr>
        <p:spPr>
          <a:xfrm>
            <a:off x="9059231" y="2184504"/>
            <a:ext cx="1868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rgbClr val="2A9D3F"/>
                </a:solidFill>
              </a:rPr>
              <a:t>&lt;</a:t>
            </a:r>
            <a:r>
              <a:rPr lang="sv-SE" sz="800" dirty="0" err="1">
                <a:solidFill>
                  <a:srgbClr val="2A9D3F"/>
                </a:solidFill>
              </a:rPr>
              <a:t>deliveryDate</a:t>
            </a:r>
            <a:r>
              <a:rPr lang="sv-SE" sz="800" dirty="0">
                <a:solidFill>
                  <a:srgbClr val="2A9D3F"/>
                </a:solidFill>
              </a:rPr>
              <a:t>&gt;</a:t>
            </a: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C213C843-8190-41A2-A70E-EE08E09BD2DD}"/>
              </a:ext>
            </a:extLst>
          </p:cNvPr>
          <p:cNvCxnSpPr>
            <a:cxnSpLocks/>
            <a:stCxn id="75" idx="1"/>
            <a:endCxn id="74" idx="3"/>
          </p:cNvCxnSpPr>
          <p:nvPr/>
        </p:nvCxnSpPr>
        <p:spPr>
          <a:xfrm flipH="1">
            <a:off x="8195308" y="2292226"/>
            <a:ext cx="863923" cy="82168"/>
          </a:xfrm>
          <a:prstGeom prst="straightConnector1">
            <a:avLst/>
          </a:prstGeom>
          <a:ln>
            <a:solidFill>
              <a:srgbClr val="2A9D3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8849E9C3-D2E8-40B4-990A-457D7B282C7C}"/>
              </a:ext>
            </a:extLst>
          </p:cNvPr>
          <p:cNvSpPr txBox="1"/>
          <p:nvPr/>
        </p:nvSpPr>
        <p:spPr>
          <a:xfrm>
            <a:off x="9057326" y="2385972"/>
            <a:ext cx="1868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rgbClr val="2A9D3F"/>
                </a:solidFill>
              </a:rPr>
              <a:t>&lt;</a:t>
            </a:r>
            <a:r>
              <a:rPr lang="sv-SE" sz="800" dirty="0" err="1">
                <a:solidFill>
                  <a:srgbClr val="2A9D3F"/>
                </a:solidFill>
              </a:rPr>
              <a:t>purchaseOrderReference</a:t>
            </a:r>
            <a:r>
              <a:rPr lang="sv-SE" sz="800" dirty="0">
                <a:solidFill>
                  <a:srgbClr val="2A9D3F"/>
                </a:solidFill>
              </a:rPr>
              <a:t>&gt;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EAACB218-37BE-4F2F-93C5-9E65C3D8FEF7}"/>
              </a:ext>
            </a:extLst>
          </p:cNvPr>
          <p:cNvSpPr/>
          <p:nvPr/>
        </p:nvSpPr>
        <p:spPr>
          <a:xfrm>
            <a:off x="6097269" y="2432366"/>
            <a:ext cx="2098039" cy="226527"/>
          </a:xfrm>
          <a:prstGeom prst="rect">
            <a:avLst/>
          </a:prstGeom>
          <a:noFill/>
          <a:ln>
            <a:solidFill>
              <a:srgbClr val="2A9D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A73F7F02-18D9-4EAC-BCA9-B589420BBD0D}"/>
              </a:ext>
            </a:extLst>
          </p:cNvPr>
          <p:cNvCxnSpPr>
            <a:cxnSpLocks/>
            <a:stCxn id="77" idx="1"/>
            <a:endCxn id="80" idx="3"/>
          </p:cNvCxnSpPr>
          <p:nvPr/>
        </p:nvCxnSpPr>
        <p:spPr>
          <a:xfrm flipH="1">
            <a:off x="8195308" y="2493694"/>
            <a:ext cx="862018" cy="51936"/>
          </a:xfrm>
          <a:prstGeom prst="straightConnector1">
            <a:avLst/>
          </a:prstGeom>
          <a:ln>
            <a:solidFill>
              <a:srgbClr val="2A9D3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30F0792D-A9E5-4A03-A57F-37092A389C0A}"/>
              </a:ext>
            </a:extLst>
          </p:cNvPr>
          <p:cNvSpPr txBox="1"/>
          <p:nvPr/>
        </p:nvSpPr>
        <p:spPr>
          <a:xfrm>
            <a:off x="9057326" y="2576460"/>
            <a:ext cx="1868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rgbClr val="2A9D3F"/>
                </a:solidFill>
              </a:rPr>
              <a:t>&lt;</a:t>
            </a:r>
            <a:r>
              <a:rPr lang="sv-SE" sz="800" dirty="0" err="1">
                <a:solidFill>
                  <a:srgbClr val="2A9D3F"/>
                </a:solidFill>
              </a:rPr>
              <a:t>buyerReference</a:t>
            </a:r>
            <a:r>
              <a:rPr lang="sv-SE" sz="800" dirty="0">
                <a:solidFill>
                  <a:srgbClr val="2A9D3F"/>
                </a:solidFill>
              </a:rPr>
              <a:t>&gt;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F4120B06-3D65-4046-8CF3-66A77B6833B7}"/>
              </a:ext>
            </a:extLst>
          </p:cNvPr>
          <p:cNvSpPr/>
          <p:nvPr/>
        </p:nvSpPr>
        <p:spPr>
          <a:xfrm>
            <a:off x="6097270" y="2661758"/>
            <a:ext cx="2098039" cy="186857"/>
          </a:xfrm>
          <a:prstGeom prst="rect">
            <a:avLst/>
          </a:prstGeom>
          <a:noFill/>
          <a:ln>
            <a:solidFill>
              <a:srgbClr val="2A9D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BE2D7F45-5A46-40E0-8855-84FC3F7986ED}"/>
              </a:ext>
            </a:extLst>
          </p:cNvPr>
          <p:cNvCxnSpPr>
            <a:cxnSpLocks/>
            <a:stCxn id="82" idx="1"/>
            <a:endCxn id="85" idx="3"/>
          </p:cNvCxnSpPr>
          <p:nvPr/>
        </p:nvCxnSpPr>
        <p:spPr>
          <a:xfrm flipH="1">
            <a:off x="8195309" y="2684182"/>
            <a:ext cx="862017" cy="71005"/>
          </a:xfrm>
          <a:prstGeom prst="straightConnector1">
            <a:avLst/>
          </a:prstGeom>
          <a:ln>
            <a:solidFill>
              <a:srgbClr val="2A9D3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653F3784-736A-4640-AD7E-818AC5E83031}"/>
              </a:ext>
            </a:extLst>
          </p:cNvPr>
          <p:cNvSpPr txBox="1"/>
          <p:nvPr/>
        </p:nvSpPr>
        <p:spPr>
          <a:xfrm>
            <a:off x="9061928" y="2765752"/>
            <a:ext cx="1868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rgbClr val="2A9D3F"/>
                </a:solidFill>
              </a:rPr>
              <a:t>&lt;</a:t>
            </a:r>
            <a:r>
              <a:rPr lang="sv-SE" sz="800" dirty="0" err="1">
                <a:solidFill>
                  <a:srgbClr val="2A9D3F"/>
                </a:solidFill>
              </a:rPr>
              <a:t>tenderReference</a:t>
            </a:r>
            <a:r>
              <a:rPr lang="sv-SE" sz="800" dirty="0">
                <a:solidFill>
                  <a:srgbClr val="2A9D3F"/>
                </a:solidFill>
              </a:rPr>
              <a:t>&gt;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3DF253EA-D76E-43A9-8D34-3177E79B0483}"/>
              </a:ext>
            </a:extLst>
          </p:cNvPr>
          <p:cNvSpPr/>
          <p:nvPr/>
        </p:nvSpPr>
        <p:spPr>
          <a:xfrm>
            <a:off x="6097270" y="2851480"/>
            <a:ext cx="2098039" cy="190332"/>
          </a:xfrm>
          <a:prstGeom prst="rect">
            <a:avLst/>
          </a:prstGeom>
          <a:noFill/>
          <a:ln>
            <a:solidFill>
              <a:srgbClr val="2A9D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A7064B5F-C322-4E2F-8ED6-06F9A54AF9B0}"/>
              </a:ext>
            </a:extLst>
          </p:cNvPr>
          <p:cNvCxnSpPr>
            <a:cxnSpLocks/>
            <a:stCxn id="87" idx="1"/>
            <a:endCxn id="88" idx="3"/>
          </p:cNvCxnSpPr>
          <p:nvPr/>
        </p:nvCxnSpPr>
        <p:spPr>
          <a:xfrm flipH="1">
            <a:off x="8195309" y="2873474"/>
            <a:ext cx="866619" cy="73172"/>
          </a:xfrm>
          <a:prstGeom prst="straightConnector1">
            <a:avLst/>
          </a:prstGeom>
          <a:ln>
            <a:solidFill>
              <a:srgbClr val="2A9D3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Rectangle 93">
            <a:extLst>
              <a:ext uri="{FF2B5EF4-FFF2-40B4-BE49-F238E27FC236}">
                <a16:creationId xmlns:a16="http://schemas.microsoft.com/office/drawing/2014/main" id="{5A40135E-5F7F-4DC0-A1A4-D55246A0EF92}"/>
              </a:ext>
            </a:extLst>
          </p:cNvPr>
          <p:cNvSpPr/>
          <p:nvPr/>
        </p:nvSpPr>
        <p:spPr>
          <a:xfrm>
            <a:off x="6095210" y="3041096"/>
            <a:ext cx="1247209" cy="119291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rgbClr val="FFC000"/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B908067-E63D-4F7E-9AF4-C5EE6EC5E61F}"/>
              </a:ext>
            </a:extLst>
          </p:cNvPr>
          <p:cNvSpPr txBox="1"/>
          <p:nvPr/>
        </p:nvSpPr>
        <p:spPr>
          <a:xfrm>
            <a:off x="9061090" y="2933409"/>
            <a:ext cx="6008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rgbClr val="FFC000"/>
                </a:solidFill>
              </a:rPr>
              <a:t>&lt;</a:t>
            </a:r>
            <a:r>
              <a:rPr lang="sv-SE" sz="800" dirty="0" err="1">
                <a:solidFill>
                  <a:srgbClr val="FFC000"/>
                </a:solidFill>
              </a:rPr>
              <a:t>vatNo</a:t>
            </a:r>
            <a:r>
              <a:rPr lang="sv-SE" sz="800" dirty="0">
                <a:solidFill>
                  <a:srgbClr val="FFC000"/>
                </a:solidFill>
              </a:rPr>
              <a:t>&gt;</a:t>
            </a:r>
          </a:p>
        </p:txBody>
      </p: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2368816A-9009-4809-ACFC-270C4528F85B}"/>
              </a:ext>
            </a:extLst>
          </p:cNvPr>
          <p:cNvCxnSpPr>
            <a:cxnSpLocks/>
            <a:stCxn id="95" idx="1"/>
            <a:endCxn id="94" idx="3"/>
          </p:cNvCxnSpPr>
          <p:nvPr/>
        </p:nvCxnSpPr>
        <p:spPr>
          <a:xfrm flipH="1">
            <a:off x="7342419" y="3041131"/>
            <a:ext cx="1718671" cy="59611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ectangle 98">
            <a:extLst>
              <a:ext uri="{FF2B5EF4-FFF2-40B4-BE49-F238E27FC236}">
                <a16:creationId xmlns:a16="http://schemas.microsoft.com/office/drawing/2014/main" id="{7B54ADC1-D3B4-4C93-AE61-6FA88FA3DB9D}"/>
              </a:ext>
            </a:extLst>
          </p:cNvPr>
          <p:cNvSpPr/>
          <p:nvPr/>
        </p:nvSpPr>
        <p:spPr>
          <a:xfrm>
            <a:off x="3982928" y="2909260"/>
            <a:ext cx="2068621" cy="537817"/>
          </a:xfrm>
          <a:prstGeom prst="rect">
            <a:avLst/>
          </a:prstGeom>
          <a:noFill/>
          <a:ln>
            <a:solidFill>
              <a:srgbClr val="2A9D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E5331203-4DC0-4B01-8BCA-6AF3061A3F7C}"/>
              </a:ext>
            </a:extLst>
          </p:cNvPr>
          <p:cNvSpPr txBox="1"/>
          <p:nvPr/>
        </p:nvSpPr>
        <p:spPr>
          <a:xfrm>
            <a:off x="508339" y="3442976"/>
            <a:ext cx="90217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rgbClr val="2A9D3F"/>
                </a:solidFill>
              </a:rPr>
              <a:t>&lt;</a:t>
            </a:r>
            <a:r>
              <a:rPr lang="sv-SE" sz="800" dirty="0" err="1">
                <a:solidFill>
                  <a:srgbClr val="2A9D3F"/>
                </a:solidFill>
              </a:rPr>
              <a:t>invoiceNote</a:t>
            </a:r>
            <a:r>
              <a:rPr lang="sv-SE" sz="800" dirty="0">
                <a:solidFill>
                  <a:srgbClr val="2A9D3F"/>
                </a:solidFill>
              </a:rPr>
              <a:t>&gt;</a:t>
            </a:r>
          </a:p>
        </p:txBody>
      </p: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5DC578EF-8839-4472-9A7D-C5BDB372514F}"/>
              </a:ext>
            </a:extLst>
          </p:cNvPr>
          <p:cNvCxnSpPr>
            <a:cxnSpLocks/>
            <a:stCxn id="102" idx="3"/>
            <a:endCxn id="99" idx="1"/>
          </p:cNvCxnSpPr>
          <p:nvPr/>
        </p:nvCxnSpPr>
        <p:spPr>
          <a:xfrm flipV="1">
            <a:off x="1410513" y="3178169"/>
            <a:ext cx="2572415" cy="372529"/>
          </a:xfrm>
          <a:prstGeom prst="straightConnector1">
            <a:avLst/>
          </a:prstGeom>
          <a:ln>
            <a:solidFill>
              <a:srgbClr val="2A9D3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>
            <a:extLst>
              <a:ext uri="{FF2B5EF4-FFF2-40B4-BE49-F238E27FC236}">
                <a16:creationId xmlns:a16="http://schemas.microsoft.com/office/drawing/2014/main" id="{74759616-9FFB-45BB-88B3-EB157470E5D2}"/>
              </a:ext>
            </a:extLst>
          </p:cNvPr>
          <p:cNvSpPr txBox="1"/>
          <p:nvPr/>
        </p:nvSpPr>
        <p:spPr>
          <a:xfrm>
            <a:off x="508338" y="3807393"/>
            <a:ext cx="1068386" cy="220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rgbClr val="898989"/>
                </a:solidFill>
              </a:rPr>
              <a:t>&lt;</a:t>
            </a:r>
            <a:r>
              <a:rPr lang="sv-SE" sz="800" dirty="0" err="1">
                <a:solidFill>
                  <a:srgbClr val="898989"/>
                </a:solidFill>
              </a:rPr>
              <a:t>itemDescription</a:t>
            </a:r>
            <a:r>
              <a:rPr lang="sv-SE" sz="800" dirty="0">
                <a:solidFill>
                  <a:srgbClr val="898989"/>
                </a:solidFill>
              </a:rPr>
              <a:t>&gt;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E54727A8-3643-425C-BCFC-8CF44E971994}"/>
              </a:ext>
            </a:extLst>
          </p:cNvPr>
          <p:cNvSpPr/>
          <p:nvPr/>
        </p:nvSpPr>
        <p:spPr>
          <a:xfrm>
            <a:off x="3983838" y="3584390"/>
            <a:ext cx="1766721" cy="574075"/>
          </a:xfrm>
          <a:prstGeom prst="rect">
            <a:avLst/>
          </a:prstGeom>
          <a:noFill/>
          <a:ln>
            <a:solidFill>
              <a:srgbClr val="8989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209C89E9-82B8-4B0E-A510-46B1B6FC41EA}"/>
              </a:ext>
            </a:extLst>
          </p:cNvPr>
          <p:cNvCxnSpPr>
            <a:cxnSpLocks/>
            <a:stCxn id="112" idx="3"/>
            <a:endCxn id="113" idx="1"/>
          </p:cNvCxnSpPr>
          <p:nvPr/>
        </p:nvCxnSpPr>
        <p:spPr>
          <a:xfrm flipV="1">
            <a:off x="1576724" y="3871428"/>
            <a:ext cx="2407114" cy="46274"/>
          </a:xfrm>
          <a:prstGeom prst="straightConnector1">
            <a:avLst/>
          </a:prstGeom>
          <a:ln>
            <a:solidFill>
              <a:srgbClr val="89898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>
            <a:extLst>
              <a:ext uri="{FF2B5EF4-FFF2-40B4-BE49-F238E27FC236}">
                <a16:creationId xmlns:a16="http://schemas.microsoft.com/office/drawing/2014/main" id="{C7F6885C-AAA1-47A5-A5E5-79F303B583E5}"/>
              </a:ext>
            </a:extLst>
          </p:cNvPr>
          <p:cNvSpPr txBox="1"/>
          <p:nvPr/>
        </p:nvSpPr>
        <p:spPr>
          <a:xfrm>
            <a:off x="519546" y="4007675"/>
            <a:ext cx="8909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rgbClr val="0070C0"/>
                </a:solidFill>
              </a:rPr>
              <a:t>&lt;</a:t>
            </a:r>
            <a:r>
              <a:rPr lang="sv-SE" sz="800" dirty="0" err="1">
                <a:solidFill>
                  <a:srgbClr val="0070C0"/>
                </a:solidFill>
              </a:rPr>
              <a:t>datePeriod</a:t>
            </a:r>
            <a:r>
              <a:rPr lang="sv-SE" sz="800" dirty="0">
                <a:solidFill>
                  <a:srgbClr val="0070C0"/>
                </a:solidFill>
              </a:rPr>
              <a:t>&gt;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6D4F3A7F-FEC3-48EC-8128-B583E2105C56}"/>
              </a:ext>
            </a:extLst>
          </p:cNvPr>
          <p:cNvSpPr/>
          <p:nvPr/>
        </p:nvSpPr>
        <p:spPr>
          <a:xfrm>
            <a:off x="3982760" y="4160259"/>
            <a:ext cx="955000" cy="9932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73AE98DC-1290-4E70-A600-FD6455754E2F}"/>
              </a:ext>
            </a:extLst>
          </p:cNvPr>
          <p:cNvCxnSpPr>
            <a:cxnSpLocks/>
            <a:stCxn id="117" idx="3"/>
            <a:endCxn id="118" idx="1"/>
          </p:cNvCxnSpPr>
          <p:nvPr/>
        </p:nvCxnSpPr>
        <p:spPr>
          <a:xfrm>
            <a:off x="1410512" y="4115397"/>
            <a:ext cx="2572248" cy="94523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ctangle 122">
            <a:extLst>
              <a:ext uri="{FF2B5EF4-FFF2-40B4-BE49-F238E27FC236}">
                <a16:creationId xmlns:a16="http://schemas.microsoft.com/office/drawing/2014/main" id="{CFF983ED-0446-408B-8DFC-0FC611EF5717}"/>
              </a:ext>
            </a:extLst>
          </p:cNvPr>
          <p:cNvSpPr/>
          <p:nvPr/>
        </p:nvSpPr>
        <p:spPr>
          <a:xfrm>
            <a:off x="3983839" y="4290699"/>
            <a:ext cx="955000" cy="99321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7028A6BB-0F1F-45E2-AFF0-9511AA9A392C}"/>
              </a:ext>
            </a:extLst>
          </p:cNvPr>
          <p:cNvSpPr/>
          <p:nvPr/>
        </p:nvSpPr>
        <p:spPr>
          <a:xfrm>
            <a:off x="4937760" y="4290698"/>
            <a:ext cx="578945" cy="99321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81ACE59A-34CB-48B4-8BA7-ACE53B91462D}"/>
              </a:ext>
            </a:extLst>
          </p:cNvPr>
          <p:cNvSpPr txBox="1"/>
          <p:nvPr/>
        </p:nvSpPr>
        <p:spPr>
          <a:xfrm>
            <a:off x="519544" y="4228532"/>
            <a:ext cx="11311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rgbClr val="7030A0"/>
                </a:solidFill>
              </a:rPr>
              <a:t>&lt;</a:t>
            </a:r>
            <a:r>
              <a:rPr lang="sv-SE" sz="800" dirty="0" err="1">
                <a:solidFill>
                  <a:srgbClr val="7030A0"/>
                </a:solidFill>
              </a:rPr>
              <a:t>taxCurrencyCode</a:t>
            </a:r>
            <a:r>
              <a:rPr lang="sv-SE" sz="800" dirty="0">
                <a:solidFill>
                  <a:srgbClr val="7030A0"/>
                </a:solidFill>
              </a:rPr>
              <a:t>&gt;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42ECF2FB-2ED4-44C0-9830-F4A7813E4343}"/>
              </a:ext>
            </a:extLst>
          </p:cNvPr>
          <p:cNvSpPr txBox="1"/>
          <p:nvPr/>
        </p:nvSpPr>
        <p:spPr>
          <a:xfrm>
            <a:off x="508338" y="4418614"/>
            <a:ext cx="116353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rgbClr val="7030A0"/>
                </a:solidFill>
              </a:rPr>
              <a:t>&lt;</a:t>
            </a:r>
            <a:r>
              <a:rPr lang="sv-SE" sz="800" dirty="0" err="1">
                <a:solidFill>
                  <a:srgbClr val="7030A0"/>
                </a:solidFill>
              </a:rPr>
              <a:t>exchangeRate</a:t>
            </a:r>
            <a:r>
              <a:rPr lang="sv-SE" sz="800" dirty="0">
                <a:solidFill>
                  <a:srgbClr val="7030A0"/>
                </a:solidFill>
              </a:rPr>
              <a:t>&gt;</a:t>
            </a:r>
          </a:p>
        </p:txBody>
      </p: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BD89F909-DEB1-4A5C-8878-F076DC290338}"/>
              </a:ext>
            </a:extLst>
          </p:cNvPr>
          <p:cNvCxnSpPr>
            <a:cxnSpLocks/>
            <a:stCxn id="125" idx="3"/>
            <a:endCxn id="123" idx="1"/>
          </p:cNvCxnSpPr>
          <p:nvPr/>
        </p:nvCxnSpPr>
        <p:spPr>
          <a:xfrm>
            <a:off x="1650731" y="4336254"/>
            <a:ext cx="2333108" cy="410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147C5ADD-B79D-4637-BD44-3B0B597ED3F3}"/>
              </a:ext>
            </a:extLst>
          </p:cNvPr>
          <p:cNvCxnSpPr>
            <a:cxnSpLocks/>
            <a:stCxn id="126" idx="3"/>
            <a:endCxn id="124" idx="2"/>
          </p:cNvCxnSpPr>
          <p:nvPr/>
        </p:nvCxnSpPr>
        <p:spPr>
          <a:xfrm flipV="1">
            <a:off x="1671873" y="4390019"/>
            <a:ext cx="3555360" cy="136317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Box 137">
            <a:extLst>
              <a:ext uri="{FF2B5EF4-FFF2-40B4-BE49-F238E27FC236}">
                <a16:creationId xmlns:a16="http://schemas.microsoft.com/office/drawing/2014/main" id="{ECFFED91-E864-449F-BE66-64656C263074}"/>
              </a:ext>
            </a:extLst>
          </p:cNvPr>
          <p:cNvSpPr txBox="1"/>
          <p:nvPr/>
        </p:nvSpPr>
        <p:spPr>
          <a:xfrm>
            <a:off x="513139" y="4622681"/>
            <a:ext cx="78734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rgbClr val="7030A0"/>
                </a:solidFill>
              </a:rPr>
              <a:t>&lt;</a:t>
            </a:r>
            <a:r>
              <a:rPr lang="sv-SE" sz="800" dirty="0" err="1">
                <a:solidFill>
                  <a:srgbClr val="7030A0"/>
                </a:solidFill>
              </a:rPr>
              <a:t>vatRate</a:t>
            </a:r>
            <a:r>
              <a:rPr lang="sv-SE" sz="800" dirty="0">
                <a:solidFill>
                  <a:srgbClr val="7030A0"/>
                </a:solidFill>
              </a:rPr>
              <a:t>&gt;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0FEAC8AD-BBCE-477D-BC90-DEFC2139AF55}"/>
              </a:ext>
            </a:extLst>
          </p:cNvPr>
          <p:cNvSpPr txBox="1"/>
          <p:nvPr/>
        </p:nvSpPr>
        <p:spPr>
          <a:xfrm>
            <a:off x="519545" y="4821875"/>
            <a:ext cx="10571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rgbClr val="7030A0"/>
                </a:solidFill>
              </a:rPr>
              <a:t>&lt;</a:t>
            </a:r>
            <a:r>
              <a:rPr lang="sv-SE" sz="800" dirty="0" err="1">
                <a:solidFill>
                  <a:srgbClr val="7030A0"/>
                </a:solidFill>
              </a:rPr>
              <a:t>taxableAmount</a:t>
            </a:r>
            <a:r>
              <a:rPr lang="sv-SE" sz="800" dirty="0">
                <a:solidFill>
                  <a:srgbClr val="7030A0"/>
                </a:solidFill>
              </a:rPr>
              <a:t>&gt;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2C215229-E0A9-46F7-9241-E7DF5AD975BF}"/>
              </a:ext>
            </a:extLst>
          </p:cNvPr>
          <p:cNvSpPr txBox="1"/>
          <p:nvPr/>
        </p:nvSpPr>
        <p:spPr>
          <a:xfrm>
            <a:off x="519545" y="5019549"/>
            <a:ext cx="9638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rgbClr val="7030A0"/>
                </a:solidFill>
              </a:rPr>
              <a:t>&lt;</a:t>
            </a:r>
            <a:r>
              <a:rPr lang="sv-SE" sz="800" dirty="0" err="1">
                <a:solidFill>
                  <a:srgbClr val="7030A0"/>
                </a:solidFill>
              </a:rPr>
              <a:t>vatAmount</a:t>
            </a:r>
            <a:r>
              <a:rPr lang="sv-SE" sz="800" dirty="0">
                <a:solidFill>
                  <a:srgbClr val="7030A0"/>
                </a:solidFill>
              </a:rPr>
              <a:t>&gt;</a:t>
            </a: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A4C517A3-6B7F-4B27-9EEC-7A85A3105ED2}"/>
              </a:ext>
            </a:extLst>
          </p:cNvPr>
          <p:cNvSpPr/>
          <p:nvPr/>
        </p:nvSpPr>
        <p:spPr>
          <a:xfrm>
            <a:off x="4402269" y="4389511"/>
            <a:ext cx="289818" cy="194972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FB97CD03-3B52-491E-B24B-BFD7C731379E}"/>
              </a:ext>
            </a:extLst>
          </p:cNvPr>
          <p:cNvSpPr/>
          <p:nvPr/>
        </p:nvSpPr>
        <p:spPr>
          <a:xfrm>
            <a:off x="4692086" y="4389511"/>
            <a:ext cx="646727" cy="194972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AFE40968-6D68-4B41-9E04-348D05AFF8F9}"/>
              </a:ext>
            </a:extLst>
          </p:cNvPr>
          <p:cNvSpPr/>
          <p:nvPr/>
        </p:nvSpPr>
        <p:spPr>
          <a:xfrm>
            <a:off x="5338813" y="4390585"/>
            <a:ext cx="646727" cy="194972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7EF0C952-07EA-4F63-ADDB-2B774DCDF829}"/>
              </a:ext>
            </a:extLst>
          </p:cNvPr>
          <p:cNvCxnSpPr>
            <a:cxnSpLocks/>
            <a:stCxn id="138" idx="3"/>
            <a:endCxn id="141" idx="1"/>
          </p:cNvCxnSpPr>
          <p:nvPr/>
        </p:nvCxnSpPr>
        <p:spPr>
          <a:xfrm flipV="1">
            <a:off x="1300480" y="4486997"/>
            <a:ext cx="3101789" cy="24340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A7F816CE-C34C-46DB-B06E-5B6AA039B3C1}"/>
              </a:ext>
            </a:extLst>
          </p:cNvPr>
          <p:cNvCxnSpPr>
            <a:cxnSpLocks/>
            <a:stCxn id="139" idx="3"/>
            <a:endCxn id="142" idx="2"/>
          </p:cNvCxnSpPr>
          <p:nvPr/>
        </p:nvCxnSpPr>
        <p:spPr>
          <a:xfrm flipV="1">
            <a:off x="1576724" y="4584483"/>
            <a:ext cx="3438726" cy="345114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Arrow Connector 152">
            <a:extLst>
              <a:ext uri="{FF2B5EF4-FFF2-40B4-BE49-F238E27FC236}">
                <a16:creationId xmlns:a16="http://schemas.microsoft.com/office/drawing/2014/main" id="{6DC66B23-FD04-4930-AC40-57C7AF2B5D3A}"/>
              </a:ext>
            </a:extLst>
          </p:cNvPr>
          <p:cNvCxnSpPr>
            <a:cxnSpLocks/>
            <a:stCxn id="140" idx="3"/>
            <a:endCxn id="143" idx="2"/>
          </p:cNvCxnSpPr>
          <p:nvPr/>
        </p:nvCxnSpPr>
        <p:spPr>
          <a:xfrm flipV="1">
            <a:off x="1483360" y="4585557"/>
            <a:ext cx="4178817" cy="541714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Rectangle 155">
            <a:extLst>
              <a:ext uri="{FF2B5EF4-FFF2-40B4-BE49-F238E27FC236}">
                <a16:creationId xmlns:a16="http://schemas.microsoft.com/office/drawing/2014/main" id="{CAB4C511-7AA9-447B-AFCD-E0D3A61CA650}"/>
              </a:ext>
            </a:extLst>
          </p:cNvPr>
          <p:cNvSpPr/>
          <p:nvPr/>
        </p:nvSpPr>
        <p:spPr>
          <a:xfrm>
            <a:off x="3973014" y="4626108"/>
            <a:ext cx="2012526" cy="503027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02C7394B-30D3-4861-95C3-8E15C72849E2}"/>
              </a:ext>
            </a:extLst>
          </p:cNvPr>
          <p:cNvSpPr txBox="1"/>
          <p:nvPr/>
        </p:nvSpPr>
        <p:spPr>
          <a:xfrm>
            <a:off x="508338" y="5198202"/>
            <a:ext cx="17167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rgbClr val="00B0F0"/>
                </a:solidFill>
              </a:rPr>
              <a:t>&lt;</a:t>
            </a:r>
            <a:r>
              <a:rPr lang="sv-SE" sz="800" dirty="0" err="1">
                <a:solidFill>
                  <a:srgbClr val="00B0F0"/>
                </a:solidFill>
              </a:rPr>
              <a:t>taxReductionDescription</a:t>
            </a:r>
            <a:r>
              <a:rPr lang="sv-SE" sz="800" dirty="0">
                <a:solidFill>
                  <a:srgbClr val="00B0F0"/>
                </a:solidFill>
              </a:rPr>
              <a:t>&gt;</a:t>
            </a:r>
          </a:p>
        </p:txBody>
      </p:sp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C00D7B77-4719-431D-941E-6703C875D93C}"/>
              </a:ext>
            </a:extLst>
          </p:cNvPr>
          <p:cNvCxnSpPr>
            <a:cxnSpLocks/>
            <a:stCxn id="157" idx="3"/>
            <a:endCxn id="156" idx="2"/>
          </p:cNvCxnSpPr>
          <p:nvPr/>
        </p:nvCxnSpPr>
        <p:spPr>
          <a:xfrm flipV="1">
            <a:off x="2225040" y="5129135"/>
            <a:ext cx="2754237" cy="176789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TextBox 164">
            <a:extLst>
              <a:ext uri="{FF2B5EF4-FFF2-40B4-BE49-F238E27FC236}">
                <a16:creationId xmlns:a16="http://schemas.microsoft.com/office/drawing/2014/main" id="{E5786036-6F3E-4600-8EFE-04304FA3ECDE}"/>
              </a:ext>
            </a:extLst>
          </p:cNvPr>
          <p:cNvSpPr txBox="1"/>
          <p:nvPr/>
        </p:nvSpPr>
        <p:spPr>
          <a:xfrm>
            <a:off x="9057313" y="4526465"/>
            <a:ext cx="15286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rgbClr val="00B0F0"/>
                </a:solidFill>
              </a:rPr>
              <a:t>&lt;</a:t>
            </a:r>
            <a:r>
              <a:rPr lang="sv-SE" sz="800" dirty="0" err="1">
                <a:solidFill>
                  <a:srgbClr val="00B0F0"/>
                </a:solidFill>
              </a:rPr>
              <a:t>taxReductionAmount</a:t>
            </a:r>
            <a:r>
              <a:rPr lang="sv-SE" sz="800" dirty="0">
                <a:solidFill>
                  <a:srgbClr val="00B0F0"/>
                </a:solidFill>
              </a:rPr>
              <a:t>&gt;</a:t>
            </a:r>
          </a:p>
        </p:txBody>
      </p:sp>
      <p:cxnSp>
        <p:nvCxnSpPr>
          <p:cNvPr id="167" name="Straight Arrow Connector 166">
            <a:extLst>
              <a:ext uri="{FF2B5EF4-FFF2-40B4-BE49-F238E27FC236}">
                <a16:creationId xmlns:a16="http://schemas.microsoft.com/office/drawing/2014/main" id="{6CC30B70-2ACC-42A6-BD37-51F0625F043D}"/>
              </a:ext>
            </a:extLst>
          </p:cNvPr>
          <p:cNvCxnSpPr>
            <a:cxnSpLocks/>
            <a:stCxn id="165" idx="1"/>
            <a:endCxn id="169" idx="3"/>
          </p:cNvCxnSpPr>
          <p:nvPr/>
        </p:nvCxnSpPr>
        <p:spPr>
          <a:xfrm flipH="1">
            <a:off x="8227173" y="4634187"/>
            <a:ext cx="830140" cy="49047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Rectangle 168">
            <a:extLst>
              <a:ext uri="{FF2B5EF4-FFF2-40B4-BE49-F238E27FC236}">
                <a16:creationId xmlns:a16="http://schemas.microsoft.com/office/drawing/2014/main" id="{6CFC4F19-232D-4CD1-9BE0-A19F45D6D1BE}"/>
              </a:ext>
            </a:extLst>
          </p:cNvPr>
          <p:cNvSpPr/>
          <p:nvPr/>
        </p:nvSpPr>
        <p:spPr>
          <a:xfrm>
            <a:off x="6548559" y="4633080"/>
            <a:ext cx="1678614" cy="100308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554D336D-F4A8-49E9-85AE-78EB7478EE6D}"/>
              </a:ext>
            </a:extLst>
          </p:cNvPr>
          <p:cNvSpPr txBox="1"/>
          <p:nvPr/>
        </p:nvSpPr>
        <p:spPr>
          <a:xfrm>
            <a:off x="9070541" y="4866484"/>
            <a:ext cx="13052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rgbClr val="2A9D3F"/>
                </a:solidFill>
              </a:rPr>
              <a:t>&lt;</a:t>
            </a:r>
            <a:r>
              <a:rPr lang="sv-SE" sz="800" dirty="0" err="1">
                <a:solidFill>
                  <a:srgbClr val="2A9D3F"/>
                </a:solidFill>
              </a:rPr>
              <a:t>PayableAmount</a:t>
            </a:r>
            <a:r>
              <a:rPr lang="sv-SE" sz="800" dirty="0">
                <a:solidFill>
                  <a:srgbClr val="2A9D3F"/>
                </a:solidFill>
              </a:rPr>
              <a:t>&gt;</a:t>
            </a:r>
          </a:p>
        </p:txBody>
      </p:sp>
      <p:cxnSp>
        <p:nvCxnSpPr>
          <p:cNvPr id="174" name="Straight Arrow Connector 173">
            <a:extLst>
              <a:ext uri="{FF2B5EF4-FFF2-40B4-BE49-F238E27FC236}">
                <a16:creationId xmlns:a16="http://schemas.microsoft.com/office/drawing/2014/main" id="{8B8E6BB8-0181-4A2D-92E1-6641BD94C516}"/>
              </a:ext>
            </a:extLst>
          </p:cNvPr>
          <p:cNvCxnSpPr>
            <a:cxnSpLocks/>
            <a:stCxn id="173" idx="1"/>
            <a:endCxn id="172" idx="3"/>
          </p:cNvCxnSpPr>
          <p:nvPr/>
        </p:nvCxnSpPr>
        <p:spPr>
          <a:xfrm flipH="1" flipV="1">
            <a:off x="8227173" y="4878416"/>
            <a:ext cx="843368" cy="9579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>
            <a:extLst>
              <a:ext uri="{FF2B5EF4-FFF2-40B4-BE49-F238E27FC236}">
                <a16:creationId xmlns:a16="http://schemas.microsoft.com/office/drawing/2014/main" id="{0A04DB7A-561B-4B0C-A294-51D746AD4C2E}"/>
              </a:ext>
            </a:extLst>
          </p:cNvPr>
          <p:cNvSpPr/>
          <p:nvPr/>
        </p:nvSpPr>
        <p:spPr>
          <a:xfrm>
            <a:off x="6548559" y="4731775"/>
            <a:ext cx="1678614" cy="109864"/>
          </a:xfrm>
          <a:prstGeom prst="rect">
            <a:avLst/>
          </a:prstGeom>
          <a:noFill/>
          <a:ln>
            <a:solidFill>
              <a:srgbClr val="2A9D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66E79ECE-494B-40E0-8F70-C83F62C3ACD0}"/>
              </a:ext>
            </a:extLst>
          </p:cNvPr>
          <p:cNvSpPr/>
          <p:nvPr/>
        </p:nvSpPr>
        <p:spPr>
          <a:xfrm>
            <a:off x="6548705" y="4839100"/>
            <a:ext cx="1678468" cy="786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467B82BE-1E4A-4728-9308-C9E48B5E4777}"/>
              </a:ext>
            </a:extLst>
          </p:cNvPr>
          <p:cNvSpPr/>
          <p:nvPr/>
        </p:nvSpPr>
        <p:spPr>
          <a:xfrm>
            <a:off x="7235922" y="5576915"/>
            <a:ext cx="609459" cy="1670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74FBF6E6-5294-4EFD-BE48-0E4B1E8B0B14}"/>
              </a:ext>
            </a:extLst>
          </p:cNvPr>
          <p:cNvSpPr txBox="1"/>
          <p:nvPr/>
        </p:nvSpPr>
        <p:spPr>
          <a:xfrm>
            <a:off x="9076635" y="5613516"/>
            <a:ext cx="24469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/>
              <a:t>&lt;</a:t>
            </a:r>
            <a:r>
              <a:rPr lang="sv-SE" sz="800" dirty="0" err="1"/>
              <a:t>PayableAmount</a:t>
            </a:r>
            <a:r>
              <a:rPr lang="sv-SE" sz="800" dirty="0"/>
              <a:t>&gt;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DB6B4297-7591-4465-8DB0-E612EC8DDDD4}"/>
              </a:ext>
            </a:extLst>
          </p:cNvPr>
          <p:cNvSpPr/>
          <p:nvPr/>
        </p:nvSpPr>
        <p:spPr>
          <a:xfrm>
            <a:off x="4047870" y="5374017"/>
            <a:ext cx="767970" cy="22668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9A9ACE70-4F27-45EA-A4BC-46F1FF16CE2E}"/>
              </a:ext>
            </a:extLst>
          </p:cNvPr>
          <p:cNvSpPr txBox="1"/>
          <p:nvPr/>
        </p:nvSpPr>
        <p:spPr>
          <a:xfrm>
            <a:off x="508337" y="5402684"/>
            <a:ext cx="22094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/>
              <a:t>&lt;</a:t>
            </a:r>
            <a:r>
              <a:rPr lang="sv-SE" sz="800" dirty="0" err="1"/>
              <a:t>preferredDueDate</a:t>
            </a:r>
            <a:r>
              <a:rPr lang="sv-SE" sz="800" dirty="0"/>
              <a:t>&gt; </a:t>
            </a:r>
            <a:r>
              <a:rPr lang="sv-SE" sz="800" dirty="0" err="1"/>
              <a:t>if</a:t>
            </a:r>
            <a:r>
              <a:rPr lang="sv-SE" sz="800" dirty="0"/>
              <a:t> </a:t>
            </a:r>
            <a:r>
              <a:rPr lang="sv-SE" sz="800" dirty="0" err="1"/>
              <a:t>used</a:t>
            </a:r>
            <a:r>
              <a:rPr lang="sv-SE" sz="800" dirty="0"/>
              <a:t> or </a:t>
            </a:r>
            <a:r>
              <a:rPr lang="sv-SE" sz="800" dirty="0" err="1"/>
              <a:t>predefined</a:t>
            </a:r>
            <a:r>
              <a:rPr lang="sv-SE" sz="800" dirty="0"/>
              <a:t> minimum </a:t>
            </a:r>
            <a:r>
              <a:rPr lang="sv-SE" sz="800" dirty="0" err="1"/>
              <a:t>payment</a:t>
            </a:r>
            <a:r>
              <a:rPr lang="sv-SE" sz="800" dirty="0"/>
              <a:t> terms</a:t>
            </a:r>
          </a:p>
        </p:txBody>
      </p:sp>
      <p:cxnSp>
        <p:nvCxnSpPr>
          <p:cNvPr id="184" name="Straight Arrow Connector 183">
            <a:extLst>
              <a:ext uri="{FF2B5EF4-FFF2-40B4-BE49-F238E27FC236}">
                <a16:creationId xmlns:a16="http://schemas.microsoft.com/office/drawing/2014/main" id="{675DA96D-F302-448F-9C38-E1425FFF8D9B}"/>
              </a:ext>
            </a:extLst>
          </p:cNvPr>
          <p:cNvCxnSpPr>
            <a:cxnSpLocks/>
            <a:stCxn id="183" idx="3"/>
            <a:endCxn id="182" idx="1"/>
          </p:cNvCxnSpPr>
          <p:nvPr/>
        </p:nvCxnSpPr>
        <p:spPr>
          <a:xfrm flipV="1">
            <a:off x="2717800" y="5487359"/>
            <a:ext cx="1330070" cy="846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Rectangle 187">
            <a:extLst>
              <a:ext uri="{FF2B5EF4-FFF2-40B4-BE49-F238E27FC236}">
                <a16:creationId xmlns:a16="http://schemas.microsoft.com/office/drawing/2014/main" id="{0B79A711-9BB3-4B1D-AC32-F37B4C836406}"/>
              </a:ext>
            </a:extLst>
          </p:cNvPr>
          <p:cNvSpPr/>
          <p:nvPr/>
        </p:nvSpPr>
        <p:spPr>
          <a:xfrm>
            <a:off x="4048812" y="5600467"/>
            <a:ext cx="2287356" cy="22668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D03FB1EF-CA3B-493B-8797-A8C9A69D2245}"/>
              </a:ext>
            </a:extLst>
          </p:cNvPr>
          <p:cNvSpPr txBox="1"/>
          <p:nvPr/>
        </p:nvSpPr>
        <p:spPr>
          <a:xfrm>
            <a:off x="508337" y="5693048"/>
            <a:ext cx="2209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/>
              <a:t>BIC/</a:t>
            </a:r>
            <a:r>
              <a:rPr lang="sv-SE" sz="800" dirty="0" err="1"/>
              <a:t>IBAN</a:t>
            </a:r>
            <a:r>
              <a:rPr lang="sv-SE" sz="800" dirty="0"/>
              <a:t> is set by PayEx and </a:t>
            </a:r>
            <a:r>
              <a:rPr lang="sv-SE" sz="800" dirty="0" err="1"/>
              <a:t>mandatory</a:t>
            </a:r>
            <a:r>
              <a:rPr lang="sv-SE" sz="800" dirty="0"/>
              <a:t> </a:t>
            </a:r>
            <a:r>
              <a:rPr lang="sv-SE" sz="800" dirty="0" err="1"/>
              <a:t>if</a:t>
            </a:r>
            <a:r>
              <a:rPr lang="sv-SE" sz="800" dirty="0"/>
              <a:t> </a:t>
            </a:r>
            <a:r>
              <a:rPr lang="sv-SE" sz="800" dirty="0" err="1"/>
              <a:t>invoiceAddress.countryCode</a:t>
            </a:r>
            <a:r>
              <a:rPr lang="sv-SE" sz="800" dirty="0"/>
              <a:t> </a:t>
            </a:r>
            <a:r>
              <a:rPr lang="sv-SE" sz="800" dirty="0" err="1"/>
              <a:t>differ</a:t>
            </a:r>
            <a:r>
              <a:rPr lang="sv-SE" sz="800" dirty="0"/>
              <a:t> from </a:t>
            </a:r>
            <a:r>
              <a:rPr lang="sv-SE" sz="800" dirty="0" err="1"/>
              <a:t>ledger</a:t>
            </a:r>
            <a:r>
              <a:rPr lang="sv-SE" sz="800" dirty="0"/>
              <a:t> default</a:t>
            </a:r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7BDD30E2-E2A4-475B-8B76-6360BDCD1092}"/>
              </a:ext>
            </a:extLst>
          </p:cNvPr>
          <p:cNvSpPr/>
          <p:nvPr/>
        </p:nvSpPr>
        <p:spPr>
          <a:xfrm>
            <a:off x="4814950" y="5374017"/>
            <a:ext cx="767970" cy="22668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191" name="Straight Arrow Connector 190">
            <a:extLst>
              <a:ext uri="{FF2B5EF4-FFF2-40B4-BE49-F238E27FC236}">
                <a16:creationId xmlns:a16="http://schemas.microsoft.com/office/drawing/2014/main" id="{1F0244DF-F14F-4305-AD77-77B4BA72EAEA}"/>
              </a:ext>
            </a:extLst>
          </p:cNvPr>
          <p:cNvCxnSpPr>
            <a:cxnSpLocks/>
            <a:stCxn id="189" idx="3"/>
            <a:endCxn id="188" idx="1"/>
          </p:cNvCxnSpPr>
          <p:nvPr/>
        </p:nvCxnSpPr>
        <p:spPr>
          <a:xfrm flipV="1">
            <a:off x="2717800" y="5713809"/>
            <a:ext cx="1331012" cy="2100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TextBox 193">
            <a:extLst>
              <a:ext uri="{FF2B5EF4-FFF2-40B4-BE49-F238E27FC236}">
                <a16:creationId xmlns:a16="http://schemas.microsoft.com/office/drawing/2014/main" id="{E70780A1-9492-4ACA-A39B-697F23E66D57}"/>
              </a:ext>
            </a:extLst>
          </p:cNvPr>
          <p:cNvSpPr txBox="1"/>
          <p:nvPr/>
        </p:nvSpPr>
        <p:spPr>
          <a:xfrm>
            <a:off x="516869" y="6124995"/>
            <a:ext cx="119038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/>
              <a:t>Predefined</a:t>
            </a:r>
            <a:r>
              <a:rPr lang="sv-SE" sz="800" dirty="0"/>
              <a:t> </a:t>
            </a:r>
            <a:r>
              <a:rPr lang="sv-SE" sz="800" dirty="0" err="1"/>
              <a:t>ledger</a:t>
            </a:r>
            <a:r>
              <a:rPr lang="sv-SE" sz="800" dirty="0"/>
              <a:t> info</a:t>
            </a:r>
          </a:p>
        </p:txBody>
      </p:sp>
      <p:cxnSp>
        <p:nvCxnSpPr>
          <p:cNvPr id="195" name="Straight Arrow Connector 194">
            <a:extLst>
              <a:ext uri="{FF2B5EF4-FFF2-40B4-BE49-F238E27FC236}">
                <a16:creationId xmlns:a16="http://schemas.microsoft.com/office/drawing/2014/main" id="{C8FD71F7-176B-4ABE-961F-ECB74C5842D4}"/>
              </a:ext>
            </a:extLst>
          </p:cNvPr>
          <p:cNvCxnSpPr>
            <a:cxnSpLocks/>
            <a:stCxn id="194" idx="3"/>
            <a:endCxn id="190" idx="2"/>
          </p:cNvCxnSpPr>
          <p:nvPr/>
        </p:nvCxnSpPr>
        <p:spPr>
          <a:xfrm flipV="1">
            <a:off x="1707254" y="5600700"/>
            <a:ext cx="3491681" cy="63201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9" name="Rectangle 198">
            <a:extLst>
              <a:ext uri="{FF2B5EF4-FFF2-40B4-BE49-F238E27FC236}">
                <a16:creationId xmlns:a16="http://schemas.microsoft.com/office/drawing/2014/main" id="{E5AB50E4-0EFD-4992-A218-FBD674142735}"/>
              </a:ext>
            </a:extLst>
          </p:cNvPr>
          <p:cNvSpPr/>
          <p:nvPr/>
        </p:nvSpPr>
        <p:spPr>
          <a:xfrm>
            <a:off x="5582030" y="5374017"/>
            <a:ext cx="1033780" cy="22668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28917C3E-BFE8-4B45-8371-37CF93C5DE21}"/>
              </a:ext>
            </a:extLst>
          </p:cNvPr>
          <p:cNvSpPr txBox="1"/>
          <p:nvPr/>
        </p:nvSpPr>
        <p:spPr>
          <a:xfrm>
            <a:off x="520050" y="6301873"/>
            <a:ext cx="14421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/>
              <a:t>Unique</a:t>
            </a:r>
            <a:r>
              <a:rPr lang="sv-SE" sz="800" dirty="0"/>
              <a:t> </a:t>
            </a:r>
            <a:r>
              <a:rPr lang="sv-SE" sz="800" dirty="0" err="1"/>
              <a:t>payment</a:t>
            </a:r>
            <a:r>
              <a:rPr lang="sv-SE" sz="800" dirty="0"/>
              <a:t> </a:t>
            </a:r>
            <a:r>
              <a:rPr lang="sv-SE" sz="800" dirty="0" err="1"/>
              <a:t>reference</a:t>
            </a:r>
            <a:r>
              <a:rPr lang="sv-SE" sz="800" dirty="0"/>
              <a:t> </a:t>
            </a:r>
            <a:r>
              <a:rPr lang="sv-SE" sz="800" dirty="0" err="1"/>
              <a:t>calculated</a:t>
            </a:r>
            <a:r>
              <a:rPr lang="sv-SE" sz="800" dirty="0"/>
              <a:t> by PayEx</a:t>
            </a:r>
          </a:p>
        </p:txBody>
      </p:sp>
      <p:cxnSp>
        <p:nvCxnSpPr>
          <p:cNvPr id="201" name="Straight Arrow Connector 200">
            <a:extLst>
              <a:ext uri="{FF2B5EF4-FFF2-40B4-BE49-F238E27FC236}">
                <a16:creationId xmlns:a16="http://schemas.microsoft.com/office/drawing/2014/main" id="{714506E4-F0A1-4790-8F54-6CEDCF87B53D}"/>
              </a:ext>
            </a:extLst>
          </p:cNvPr>
          <p:cNvCxnSpPr>
            <a:cxnSpLocks/>
            <a:stCxn id="200" idx="3"/>
            <a:endCxn id="199" idx="2"/>
          </p:cNvCxnSpPr>
          <p:nvPr/>
        </p:nvCxnSpPr>
        <p:spPr>
          <a:xfrm flipV="1">
            <a:off x="1962151" y="5600700"/>
            <a:ext cx="4136769" cy="8704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TextBox 203">
            <a:extLst>
              <a:ext uri="{FF2B5EF4-FFF2-40B4-BE49-F238E27FC236}">
                <a16:creationId xmlns:a16="http://schemas.microsoft.com/office/drawing/2014/main" id="{9D92162E-1792-43EB-B7E1-73E885159D7C}"/>
              </a:ext>
            </a:extLst>
          </p:cNvPr>
          <p:cNvSpPr txBox="1"/>
          <p:nvPr/>
        </p:nvSpPr>
        <p:spPr>
          <a:xfrm>
            <a:off x="9076635" y="5100294"/>
            <a:ext cx="24469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/>
              <a:t>Header</a:t>
            </a:r>
            <a:r>
              <a:rPr lang="sv-SE" sz="800" dirty="0"/>
              <a:t> set by PayEx. If negative </a:t>
            </a:r>
            <a:r>
              <a:rPr lang="sv-SE" sz="800" dirty="0" err="1"/>
              <a:t>invoice</a:t>
            </a:r>
            <a:r>
              <a:rPr lang="sv-SE" sz="800" dirty="0"/>
              <a:t> </a:t>
            </a:r>
            <a:r>
              <a:rPr lang="sv-SE" sz="800" dirty="0" err="1"/>
              <a:t>amount</a:t>
            </a:r>
            <a:r>
              <a:rPr lang="sv-SE" sz="800" dirty="0"/>
              <a:t> is </a:t>
            </a:r>
            <a:r>
              <a:rPr lang="sv-SE" sz="800" dirty="0" err="1"/>
              <a:t>used</a:t>
            </a:r>
            <a:r>
              <a:rPr lang="sv-SE" sz="800" dirty="0"/>
              <a:t>, </a:t>
            </a:r>
            <a:r>
              <a:rPr lang="sv-SE" sz="800" dirty="0" err="1"/>
              <a:t>header</a:t>
            </a:r>
            <a:r>
              <a:rPr lang="sv-SE" sz="800" dirty="0"/>
              <a:t> </a:t>
            </a:r>
            <a:r>
              <a:rPr lang="sv-SE" sz="800" dirty="0" err="1"/>
              <a:t>will</a:t>
            </a:r>
            <a:r>
              <a:rPr lang="sv-SE" sz="800" dirty="0"/>
              <a:t> be set to ”Att erhålla”</a:t>
            </a:r>
          </a:p>
        </p:txBody>
      </p:sp>
      <p:sp>
        <p:nvSpPr>
          <p:cNvPr id="208" name="Rectangle 207">
            <a:extLst>
              <a:ext uri="{FF2B5EF4-FFF2-40B4-BE49-F238E27FC236}">
                <a16:creationId xmlns:a16="http://schemas.microsoft.com/office/drawing/2014/main" id="{EC4BF3A0-4B77-4CA7-A6A8-E4912ABC3C7E}"/>
              </a:ext>
            </a:extLst>
          </p:cNvPr>
          <p:cNvSpPr/>
          <p:nvPr/>
        </p:nvSpPr>
        <p:spPr>
          <a:xfrm>
            <a:off x="7749539" y="5460392"/>
            <a:ext cx="409531" cy="1159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11" name="Rectangle 210">
            <a:extLst>
              <a:ext uri="{FF2B5EF4-FFF2-40B4-BE49-F238E27FC236}">
                <a16:creationId xmlns:a16="http://schemas.microsoft.com/office/drawing/2014/main" id="{09629EA9-3340-492D-96FC-3628F25F1087}"/>
              </a:ext>
            </a:extLst>
          </p:cNvPr>
          <p:cNvSpPr/>
          <p:nvPr/>
        </p:nvSpPr>
        <p:spPr>
          <a:xfrm>
            <a:off x="3990369" y="5862570"/>
            <a:ext cx="4350265" cy="343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12" name="TextBox 211">
            <a:extLst>
              <a:ext uri="{FF2B5EF4-FFF2-40B4-BE49-F238E27FC236}">
                <a16:creationId xmlns:a16="http://schemas.microsoft.com/office/drawing/2014/main" id="{70C202E3-E208-48E9-9D71-E40824059C33}"/>
              </a:ext>
            </a:extLst>
          </p:cNvPr>
          <p:cNvSpPr txBox="1"/>
          <p:nvPr/>
        </p:nvSpPr>
        <p:spPr>
          <a:xfrm>
            <a:off x="9076641" y="5832007"/>
            <a:ext cx="24469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/>
              <a:t>Predefined</a:t>
            </a:r>
            <a:r>
              <a:rPr lang="sv-SE" sz="800" dirty="0"/>
              <a:t> </a:t>
            </a:r>
            <a:r>
              <a:rPr lang="sv-SE" sz="800" dirty="0" err="1"/>
              <a:t>admin</a:t>
            </a:r>
            <a:r>
              <a:rPr lang="sv-SE" sz="800" dirty="0"/>
              <a:t> text set by PayEx</a:t>
            </a:r>
          </a:p>
        </p:txBody>
      </p:sp>
      <p:cxnSp>
        <p:nvCxnSpPr>
          <p:cNvPr id="213" name="Straight Arrow Connector 212">
            <a:extLst>
              <a:ext uri="{FF2B5EF4-FFF2-40B4-BE49-F238E27FC236}">
                <a16:creationId xmlns:a16="http://schemas.microsoft.com/office/drawing/2014/main" id="{2DCAAE98-1DDD-4D1E-9E35-1F7381D9583F}"/>
              </a:ext>
            </a:extLst>
          </p:cNvPr>
          <p:cNvCxnSpPr>
            <a:cxnSpLocks/>
            <a:stCxn id="212" idx="1"/>
            <a:endCxn id="211" idx="3"/>
          </p:cNvCxnSpPr>
          <p:nvPr/>
        </p:nvCxnSpPr>
        <p:spPr>
          <a:xfrm flipH="1">
            <a:off x="8340634" y="5939729"/>
            <a:ext cx="736007" cy="943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Arrow Connector 215">
            <a:extLst>
              <a:ext uri="{FF2B5EF4-FFF2-40B4-BE49-F238E27FC236}">
                <a16:creationId xmlns:a16="http://schemas.microsoft.com/office/drawing/2014/main" id="{2123A90B-C76C-41B1-AFF3-D356A1573016}"/>
              </a:ext>
            </a:extLst>
          </p:cNvPr>
          <p:cNvCxnSpPr>
            <a:cxnSpLocks/>
            <a:stCxn id="204" idx="1"/>
            <a:endCxn id="208" idx="3"/>
          </p:cNvCxnSpPr>
          <p:nvPr/>
        </p:nvCxnSpPr>
        <p:spPr>
          <a:xfrm flipH="1">
            <a:off x="8159070" y="5269571"/>
            <a:ext cx="917565" cy="24879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Arrow Connector 218">
            <a:extLst>
              <a:ext uri="{FF2B5EF4-FFF2-40B4-BE49-F238E27FC236}">
                <a16:creationId xmlns:a16="http://schemas.microsoft.com/office/drawing/2014/main" id="{B11FB8E3-6C0B-496B-B86C-6BCD091429FC}"/>
              </a:ext>
            </a:extLst>
          </p:cNvPr>
          <p:cNvCxnSpPr>
            <a:cxnSpLocks/>
            <a:stCxn id="178" idx="1"/>
            <a:endCxn id="177" idx="2"/>
          </p:cNvCxnSpPr>
          <p:nvPr/>
        </p:nvCxnSpPr>
        <p:spPr>
          <a:xfrm flipH="1">
            <a:off x="7540652" y="5721238"/>
            <a:ext cx="1535983" cy="227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9" name="Rectangle 228">
            <a:extLst>
              <a:ext uri="{FF2B5EF4-FFF2-40B4-BE49-F238E27FC236}">
                <a16:creationId xmlns:a16="http://schemas.microsoft.com/office/drawing/2014/main" id="{21466671-3FAA-4CA0-8F77-02E63E49456F}"/>
              </a:ext>
            </a:extLst>
          </p:cNvPr>
          <p:cNvSpPr/>
          <p:nvPr/>
        </p:nvSpPr>
        <p:spPr>
          <a:xfrm>
            <a:off x="3862990" y="6341673"/>
            <a:ext cx="4477644" cy="1654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0" name="TextBox 229">
            <a:extLst>
              <a:ext uri="{FF2B5EF4-FFF2-40B4-BE49-F238E27FC236}">
                <a16:creationId xmlns:a16="http://schemas.microsoft.com/office/drawing/2014/main" id="{31930C8E-298A-4CEC-8BDE-117092C63FF2}"/>
              </a:ext>
            </a:extLst>
          </p:cNvPr>
          <p:cNvSpPr txBox="1"/>
          <p:nvPr/>
        </p:nvSpPr>
        <p:spPr>
          <a:xfrm>
            <a:off x="9068490" y="6036910"/>
            <a:ext cx="24469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/>
              <a:t>Payment</a:t>
            </a:r>
            <a:r>
              <a:rPr lang="sv-SE" sz="800" dirty="0"/>
              <a:t> slip </a:t>
            </a:r>
            <a:r>
              <a:rPr lang="sv-SE" sz="800" dirty="0" err="1"/>
              <a:t>used</a:t>
            </a:r>
            <a:r>
              <a:rPr lang="sv-SE" sz="800" dirty="0"/>
              <a:t> for scanning set by PayEx</a:t>
            </a:r>
          </a:p>
        </p:txBody>
      </p:sp>
      <p:sp>
        <p:nvSpPr>
          <p:cNvPr id="232" name="TextBox 231">
            <a:extLst>
              <a:ext uri="{FF2B5EF4-FFF2-40B4-BE49-F238E27FC236}">
                <a16:creationId xmlns:a16="http://schemas.microsoft.com/office/drawing/2014/main" id="{254C56FC-C17E-41D3-A76C-CECD042AF9A4}"/>
              </a:ext>
            </a:extLst>
          </p:cNvPr>
          <p:cNvSpPr txBox="1"/>
          <p:nvPr/>
        </p:nvSpPr>
        <p:spPr>
          <a:xfrm>
            <a:off x="9070547" y="4173107"/>
            <a:ext cx="7102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rgbClr val="FF0000"/>
                </a:solidFill>
              </a:rPr>
              <a:t>&lt;</a:t>
            </a:r>
            <a:r>
              <a:rPr lang="sv-SE" sz="800" dirty="0" err="1">
                <a:solidFill>
                  <a:srgbClr val="FF0000"/>
                </a:solidFill>
              </a:rPr>
              <a:t>vatRate</a:t>
            </a:r>
            <a:r>
              <a:rPr lang="sv-SE" sz="800" dirty="0">
                <a:solidFill>
                  <a:srgbClr val="FF0000"/>
                </a:solidFill>
              </a:rPr>
              <a:t>&gt;</a:t>
            </a:r>
          </a:p>
        </p:txBody>
      </p:sp>
      <p:sp>
        <p:nvSpPr>
          <p:cNvPr id="236" name="Rectangle 235">
            <a:extLst>
              <a:ext uri="{FF2B5EF4-FFF2-40B4-BE49-F238E27FC236}">
                <a16:creationId xmlns:a16="http://schemas.microsoft.com/office/drawing/2014/main" id="{7B59888D-2C60-4CED-85DA-761C8D4DE04F}"/>
              </a:ext>
            </a:extLst>
          </p:cNvPr>
          <p:cNvSpPr/>
          <p:nvPr/>
        </p:nvSpPr>
        <p:spPr>
          <a:xfrm>
            <a:off x="6544293" y="4374823"/>
            <a:ext cx="385955" cy="2228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237" name="Connector: Elbow 236">
            <a:extLst>
              <a:ext uri="{FF2B5EF4-FFF2-40B4-BE49-F238E27FC236}">
                <a16:creationId xmlns:a16="http://schemas.microsoft.com/office/drawing/2014/main" id="{007E3407-EE63-4C50-81A8-3AE8ED25ABB1}"/>
              </a:ext>
            </a:extLst>
          </p:cNvPr>
          <p:cNvCxnSpPr>
            <a:cxnSpLocks/>
            <a:stCxn id="232" idx="1"/>
            <a:endCxn id="236" idx="0"/>
          </p:cNvCxnSpPr>
          <p:nvPr/>
        </p:nvCxnSpPr>
        <p:spPr>
          <a:xfrm rot="10800000" flipV="1">
            <a:off x="6737271" y="4280829"/>
            <a:ext cx="2333276" cy="93994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1" name="TextBox 240">
            <a:extLst>
              <a:ext uri="{FF2B5EF4-FFF2-40B4-BE49-F238E27FC236}">
                <a16:creationId xmlns:a16="http://schemas.microsoft.com/office/drawing/2014/main" id="{0BDBC5FF-1EBD-4EAC-857B-7AD8EFB5BF6B}"/>
              </a:ext>
            </a:extLst>
          </p:cNvPr>
          <p:cNvSpPr txBox="1"/>
          <p:nvPr/>
        </p:nvSpPr>
        <p:spPr>
          <a:xfrm>
            <a:off x="9071909" y="4038978"/>
            <a:ext cx="10069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rgbClr val="FF0000"/>
                </a:solidFill>
              </a:rPr>
              <a:t>&lt;</a:t>
            </a:r>
            <a:r>
              <a:rPr lang="sv-SE" sz="800" dirty="0" err="1">
                <a:solidFill>
                  <a:srgbClr val="FF0000"/>
                </a:solidFill>
              </a:rPr>
              <a:t>taxableAmount</a:t>
            </a:r>
            <a:r>
              <a:rPr lang="sv-SE" sz="800" dirty="0">
                <a:solidFill>
                  <a:srgbClr val="FF0000"/>
                </a:solidFill>
              </a:rPr>
              <a:t>&gt;</a:t>
            </a:r>
          </a:p>
        </p:txBody>
      </p:sp>
      <p:cxnSp>
        <p:nvCxnSpPr>
          <p:cNvPr id="242" name="Connector: Elbow 241">
            <a:extLst>
              <a:ext uri="{FF2B5EF4-FFF2-40B4-BE49-F238E27FC236}">
                <a16:creationId xmlns:a16="http://schemas.microsoft.com/office/drawing/2014/main" id="{38F3CF61-E38F-43C3-BA67-E8C9753C09D0}"/>
              </a:ext>
            </a:extLst>
          </p:cNvPr>
          <p:cNvCxnSpPr>
            <a:cxnSpLocks/>
            <a:stCxn id="241" idx="1"/>
            <a:endCxn id="245" idx="0"/>
          </p:cNvCxnSpPr>
          <p:nvPr/>
        </p:nvCxnSpPr>
        <p:spPr>
          <a:xfrm rot="10800000" flipV="1">
            <a:off x="7269789" y="4146699"/>
            <a:ext cx="1802120" cy="228123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5" name="Rectangle 244">
            <a:extLst>
              <a:ext uri="{FF2B5EF4-FFF2-40B4-BE49-F238E27FC236}">
                <a16:creationId xmlns:a16="http://schemas.microsoft.com/office/drawing/2014/main" id="{4AB44F5C-0645-42A3-B40E-0D481D628118}"/>
              </a:ext>
            </a:extLst>
          </p:cNvPr>
          <p:cNvSpPr/>
          <p:nvPr/>
        </p:nvSpPr>
        <p:spPr>
          <a:xfrm>
            <a:off x="6931008" y="4374823"/>
            <a:ext cx="677562" cy="2228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48" name="TextBox 247">
            <a:extLst>
              <a:ext uri="{FF2B5EF4-FFF2-40B4-BE49-F238E27FC236}">
                <a16:creationId xmlns:a16="http://schemas.microsoft.com/office/drawing/2014/main" id="{1D71A34D-D689-48F7-A103-643EA2DA2256}"/>
              </a:ext>
            </a:extLst>
          </p:cNvPr>
          <p:cNvSpPr txBox="1"/>
          <p:nvPr/>
        </p:nvSpPr>
        <p:spPr>
          <a:xfrm>
            <a:off x="9076641" y="4352483"/>
            <a:ext cx="10069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rgbClr val="FF0000"/>
                </a:solidFill>
              </a:rPr>
              <a:t>&lt;</a:t>
            </a:r>
            <a:r>
              <a:rPr lang="sv-SE" sz="800" dirty="0" err="1">
                <a:solidFill>
                  <a:srgbClr val="FF0000"/>
                </a:solidFill>
              </a:rPr>
              <a:t>vatAmount</a:t>
            </a:r>
            <a:r>
              <a:rPr lang="sv-SE" sz="800" dirty="0">
                <a:solidFill>
                  <a:srgbClr val="FF0000"/>
                </a:solidFill>
              </a:rPr>
              <a:t>&gt;</a:t>
            </a: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8604E6B0-BD7A-484C-A024-1B6A1345400D}"/>
              </a:ext>
            </a:extLst>
          </p:cNvPr>
          <p:cNvSpPr/>
          <p:nvPr/>
        </p:nvSpPr>
        <p:spPr>
          <a:xfrm>
            <a:off x="7609188" y="4374823"/>
            <a:ext cx="617985" cy="2228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250" name="Straight Arrow Connector 249">
            <a:extLst>
              <a:ext uri="{FF2B5EF4-FFF2-40B4-BE49-F238E27FC236}">
                <a16:creationId xmlns:a16="http://schemas.microsoft.com/office/drawing/2014/main" id="{608BFB8A-ADFB-44C4-9311-AD929CC98AC2}"/>
              </a:ext>
            </a:extLst>
          </p:cNvPr>
          <p:cNvCxnSpPr>
            <a:cxnSpLocks/>
            <a:stCxn id="248" idx="1"/>
            <a:endCxn id="249" idx="3"/>
          </p:cNvCxnSpPr>
          <p:nvPr/>
        </p:nvCxnSpPr>
        <p:spPr>
          <a:xfrm flipH="1">
            <a:off x="8227173" y="4460205"/>
            <a:ext cx="849468" cy="2603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9" name="Rectangle 258">
            <a:extLst>
              <a:ext uri="{FF2B5EF4-FFF2-40B4-BE49-F238E27FC236}">
                <a16:creationId xmlns:a16="http://schemas.microsoft.com/office/drawing/2014/main" id="{BBFFD40B-999A-4AD3-9FDA-07C22F568AE8}"/>
              </a:ext>
            </a:extLst>
          </p:cNvPr>
          <p:cNvSpPr/>
          <p:nvPr/>
        </p:nvSpPr>
        <p:spPr>
          <a:xfrm>
            <a:off x="5812059" y="3580051"/>
            <a:ext cx="555361" cy="30153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60" name="TextBox 259">
            <a:extLst>
              <a:ext uri="{FF2B5EF4-FFF2-40B4-BE49-F238E27FC236}">
                <a16:creationId xmlns:a16="http://schemas.microsoft.com/office/drawing/2014/main" id="{5726057F-EA9A-4302-8B9B-D5F66AD6174C}"/>
              </a:ext>
            </a:extLst>
          </p:cNvPr>
          <p:cNvSpPr txBox="1"/>
          <p:nvPr/>
        </p:nvSpPr>
        <p:spPr>
          <a:xfrm>
            <a:off x="9061929" y="3374176"/>
            <a:ext cx="50653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0070C0"/>
                </a:solidFill>
              </a:rPr>
              <a:t>&lt;</a:t>
            </a:r>
            <a:r>
              <a:rPr lang="en-US" sz="800" dirty="0" err="1">
                <a:solidFill>
                  <a:srgbClr val="0070C0"/>
                </a:solidFill>
              </a:rPr>
              <a:t>gtin</a:t>
            </a:r>
            <a:r>
              <a:rPr lang="en-US" sz="800" dirty="0">
                <a:solidFill>
                  <a:srgbClr val="0070C0"/>
                </a:solidFill>
              </a:rPr>
              <a:t>&gt;</a:t>
            </a:r>
            <a:endParaRPr lang="sv-SE" sz="800" dirty="0">
              <a:solidFill>
                <a:srgbClr val="0070C0"/>
              </a:solidFill>
            </a:endParaRPr>
          </a:p>
        </p:txBody>
      </p:sp>
      <p:cxnSp>
        <p:nvCxnSpPr>
          <p:cNvPr id="261" name="Connector: Elbow 260">
            <a:extLst>
              <a:ext uri="{FF2B5EF4-FFF2-40B4-BE49-F238E27FC236}">
                <a16:creationId xmlns:a16="http://schemas.microsoft.com/office/drawing/2014/main" id="{7328E3FF-8002-417D-A637-C48611038E77}"/>
              </a:ext>
            </a:extLst>
          </p:cNvPr>
          <p:cNvCxnSpPr>
            <a:cxnSpLocks/>
            <a:stCxn id="260" idx="1"/>
            <a:endCxn id="259" idx="0"/>
          </p:cNvCxnSpPr>
          <p:nvPr/>
        </p:nvCxnSpPr>
        <p:spPr>
          <a:xfrm rot="10800000" flipV="1">
            <a:off x="6089741" y="3481897"/>
            <a:ext cx="2972189" cy="98153"/>
          </a:xfrm>
          <a:prstGeom prst="bentConnector2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5" name="TextBox 264">
            <a:extLst>
              <a:ext uri="{FF2B5EF4-FFF2-40B4-BE49-F238E27FC236}">
                <a16:creationId xmlns:a16="http://schemas.microsoft.com/office/drawing/2014/main" id="{F8DDD207-036C-475D-9BC1-CB66A202BE98}"/>
              </a:ext>
            </a:extLst>
          </p:cNvPr>
          <p:cNvSpPr txBox="1"/>
          <p:nvPr/>
        </p:nvSpPr>
        <p:spPr>
          <a:xfrm>
            <a:off x="10729576" y="3258516"/>
            <a:ext cx="74684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0070C0"/>
                </a:solidFill>
              </a:rPr>
              <a:t>&lt;</a:t>
            </a:r>
            <a:r>
              <a:rPr lang="en-US" sz="800" dirty="0" err="1">
                <a:solidFill>
                  <a:srgbClr val="0070C0"/>
                </a:solidFill>
              </a:rPr>
              <a:t>uniPrice</a:t>
            </a:r>
            <a:r>
              <a:rPr lang="en-US" sz="800" dirty="0">
                <a:solidFill>
                  <a:srgbClr val="0070C0"/>
                </a:solidFill>
              </a:rPr>
              <a:t>*&gt;</a:t>
            </a:r>
            <a:endParaRPr lang="sv-SE" sz="800" dirty="0">
              <a:solidFill>
                <a:srgbClr val="0070C0"/>
              </a:solidFill>
            </a:endParaRP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51D3E77D-ED21-46D2-B8BC-837CFE1C1282}"/>
              </a:ext>
            </a:extLst>
          </p:cNvPr>
          <p:cNvSpPr/>
          <p:nvPr/>
        </p:nvSpPr>
        <p:spPr>
          <a:xfrm>
            <a:off x="6767749" y="3580845"/>
            <a:ext cx="499825" cy="30153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267" name="Connector: Elbow 266">
            <a:extLst>
              <a:ext uri="{FF2B5EF4-FFF2-40B4-BE49-F238E27FC236}">
                <a16:creationId xmlns:a16="http://schemas.microsoft.com/office/drawing/2014/main" id="{E123E415-2001-4065-B7AC-0A0CBBF27AE9}"/>
              </a:ext>
            </a:extLst>
          </p:cNvPr>
          <p:cNvCxnSpPr>
            <a:cxnSpLocks/>
            <a:stCxn id="265" idx="1"/>
            <a:endCxn id="266" idx="0"/>
          </p:cNvCxnSpPr>
          <p:nvPr/>
        </p:nvCxnSpPr>
        <p:spPr>
          <a:xfrm rot="10800000" flipV="1">
            <a:off x="7017662" y="3366237"/>
            <a:ext cx="3711914" cy="214607"/>
          </a:xfrm>
          <a:prstGeom prst="bentConnector2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1" name="TextBox 270">
            <a:extLst>
              <a:ext uri="{FF2B5EF4-FFF2-40B4-BE49-F238E27FC236}">
                <a16:creationId xmlns:a16="http://schemas.microsoft.com/office/drawing/2014/main" id="{E9525A72-57CB-46B9-8A36-187111ECEC7A}"/>
              </a:ext>
            </a:extLst>
          </p:cNvPr>
          <p:cNvSpPr txBox="1"/>
          <p:nvPr/>
        </p:nvSpPr>
        <p:spPr>
          <a:xfrm>
            <a:off x="11408098" y="3201764"/>
            <a:ext cx="74684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0070C0"/>
                </a:solidFill>
              </a:rPr>
              <a:t>&lt;</a:t>
            </a:r>
            <a:r>
              <a:rPr lang="en-US" sz="800" dirty="0" err="1">
                <a:solidFill>
                  <a:srgbClr val="0070C0"/>
                </a:solidFill>
              </a:rPr>
              <a:t>vatRate</a:t>
            </a:r>
            <a:r>
              <a:rPr lang="en-US" sz="800" dirty="0">
                <a:solidFill>
                  <a:srgbClr val="0070C0"/>
                </a:solidFill>
              </a:rPr>
              <a:t>&gt;</a:t>
            </a:r>
            <a:endParaRPr lang="sv-SE" sz="800" dirty="0">
              <a:solidFill>
                <a:srgbClr val="0070C0"/>
              </a:solidFill>
            </a:endParaRP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21CB2941-C7E8-4C57-ABA5-1DE1B085420E}"/>
              </a:ext>
            </a:extLst>
          </p:cNvPr>
          <p:cNvSpPr/>
          <p:nvPr/>
        </p:nvSpPr>
        <p:spPr>
          <a:xfrm>
            <a:off x="7267973" y="3580845"/>
            <a:ext cx="374665" cy="30153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273" name="Connector: Elbow 272">
            <a:extLst>
              <a:ext uri="{FF2B5EF4-FFF2-40B4-BE49-F238E27FC236}">
                <a16:creationId xmlns:a16="http://schemas.microsoft.com/office/drawing/2014/main" id="{40E88091-76BA-4916-B244-4A5750068ED8}"/>
              </a:ext>
            </a:extLst>
          </p:cNvPr>
          <p:cNvCxnSpPr>
            <a:cxnSpLocks/>
            <a:stCxn id="271" idx="1"/>
            <a:endCxn id="272" idx="0"/>
          </p:cNvCxnSpPr>
          <p:nvPr/>
        </p:nvCxnSpPr>
        <p:spPr>
          <a:xfrm rot="10800000" flipV="1">
            <a:off x="7455306" y="3309485"/>
            <a:ext cx="3952792" cy="271359"/>
          </a:xfrm>
          <a:prstGeom prst="bentConnector2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6" name="TextBox 295">
            <a:extLst>
              <a:ext uri="{FF2B5EF4-FFF2-40B4-BE49-F238E27FC236}">
                <a16:creationId xmlns:a16="http://schemas.microsoft.com/office/drawing/2014/main" id="{9975C8CB-A013-4B65-8BA8-5A5E4B860C18}"/>
              </a:ext>
            </a:extLst>
          </p:cNvPr>
          <p:cNvSpPr txBox="1"/>
          <p:nvPr/>
        </p:nvSpPr>
        <p:spPr>
          <a:xfrm>
            <a:off x="9076635" y="3104781"/>
            <a:ext cx="14899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solidFill>
                  <a:srgbClr val="2A9D3F"/>
                </a:solidFill>
              </a:rPr>
              <a:t>&lt;</a:t>
            </a:r>
            <a:r>
              <a:rPr lang="sv-SE" sz="800" dirty="0" err="1">
                <a:solidFill>
                  <a:srgbClr val="2A9D3F"/>
                </a:solidFill>
              </a:rPr>
              <a:t>debitInvoiceReferences</a:t>
            </a:r>
            <a:r>
              <a:rPr lang="sv-SE" sz="800" dirty="0">
                <a:solidFill>
                  <a:srgbClr val="2A9D3F"/>
                </a:solidFill>
              </a:rPr>
              <a:t>&gt;</a:t>
            </a:r>
          </a:p>
        </p:txBody>
      </p:sp>
      <p:cxnSp>
        <p:nvCxnSpPr>
          <p:cNvPr id="297" name="Straight Arrow Connector 296">
            <a:extLst>
              <a:ext uri="{FF2B5EF4-FFF2-40B4-BE49-F238E27FC236}">
                <a16:creationId xmlns:a16="http://schemas.microsoft.com/office/drawing/2014/main" id="{538F7219-DB1E-4689-93F0-DD32B0400C7F}"/>
              </a:ext>
            </a:extLst>
          </p:cNvPr>
          <p:cNvCxnSpPr>
            <a:cxnSpLocks/>
            <a:stCxn id="296" idx="1"/>
            <a:endCxn id="300" idx="3"/>
          </p:cNvCxnSpPr>
          <p:nvPr/>
        </p:nvCxnSpPr>
        <p:spPr>
          <a:xfrm flipH="1">
            <a:off x="7943849" y="3212503"/>
            <a:ext cx="1132786" cy="17996"/>
          </a:xfrm>
          <a:prstGeom prst="straightConnector1">
            <a:avLst/>
          </a:prstGeom>
          <a:ln>
            <a:solidFill>
              <a:srgbClr val="2A9D3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0" name="Rectangle 299">
            <a:extLst>
              <a:ext uri="{FF2B5EF4-FFF2-40B4-BE49-F238E27FC236}">
                <a16:creationId xmlns:a16="http://schemas.microsoft.com/office/drawing/2014/main" id="{48F2AD01-D94A-48A2-90CA-617984467831}"/>
              </a:ext>
            </a:extLst>
          </p:cNvPr>
          <p:cNvSpPr/>
          <p:nvPr/>
        </p:nvSpPr>
        <p:spPr>
          <a:xfrm>
            <a:off x="6095210" y="3171455"/>
            <a:ext cx="1848639" cy="118087"/>
          </a:xfrm>
          <a:prstGeom prst="rect">
            <a:avLst/>
          </a:prstGeom>
          <a:noFill/>
          <a:ln>
            <a:solidFill>
              <a:srgbClr val="2A9D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08" name="Rectangle 307">
            <a:extLst>
              <a:ext uri="{FF2B5EF4-FFF2-40B4-BE49-F238E27FC236}">
                <a16:creationId xmlns:a16="http://schemas.microsoft.com/office/drawing/2014/main" id="{F94952DF-A89B-4AE8-86A2-72E59D15A795}"/>
              </a:ext>
            </a:extLst>
          </p:cNvPr>
          <p:cNvSpPr/>
          <p:nvPr/>
        </p:nvSpPr>
        <p:spPr>
          <a:xfrm>
            <a:off x="6309186" y="1055470"/>
            <a:ext cx="1634663" cy="4086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09" name="Rectangle 308">
            <a:extLst>
              <a:ext uri="{FF2B5EF4-FFF2-40B4-BE49-F238E27FC236}">
                <a16:creationId xmlns:a16="http://schemas.microsoft.com/office/drawing/2014/main" id="{E234AE66-73C1-4BF9-ACEE-978AD514ACA2}"/>
              </a:ext>
            </a:extLst>
          </p:cNvPr>
          <p:cNvSpPr/>
          <p:nvPr/>
        </p:nvSpPr>
        <p:spPr>
          <a:xfrm>
            <a:off x="6309497" y="851403"/>
            <a:ext cx="620751" cy="2040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10" name="TextBox 309">
            <a:extLst>
              <a:ext uri="{FF2B5EF4-FFF2-40B4-BE49-F238E27FC236}">
                <a16:creationId xmlns:a16="http://schemas.microsoft.com/office/drawing/2014/main" id="{D22E5ED3-7EB9-401F-A03E-E96D876362EC}"/>
              </a:ext>
            </a:extLst>
          </p:cNvPr>
          <p:cNvSpPr txBox="1"/>
          <p:nvPr/>
        </p:nvSpPr>
        <p:spPr>
          <a:xfrm>
            <a:off x="9061090" y="927918"/>
            <a:ext cx="13819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/>
              <a:t>Barcode</a:t>
            </a:r>
            <a:r>
              <a:rPr lang="sv-SE" sz="800" dirty="0"/>
              <a:t> set by PayEx, </a:t>
            </a:r>
            <a:r>
              <a:rPr lang="sv-SE" sz="800" dirty="0" err="1"/>
              <a:t>used</a:t>
            </a:r>
            <a:r>
              <a:rPr lang="sv-SE" sz="800" dirty="0"/>
              <a:t> in postal distribution</a:t>
            </a:r>
          </a:p>
        </p:txBody>
      </p:sp>
      <p:sp>
        <p:nvSpPr>
          <p:cNvPr id="311" name="TextBox 310">
            <a:extLst>
              <a:ext uri="{FF2B5EF4-FFF2-40B4-BE49-F238E27FC236}">
                <a16:creationId xmlns:a16="http://schemas.microsoft.com/office/drawing/2014/main" id="{D1739919-20A8-4A3D-9412-A92088BD674B}"/>
              </a:ext>
            </a:extLst>
          </p:cNvPr>
          <p:cNvSpPr txBox="1"/>
          <p:nvPr/>
        </p:nvSpPr>
        <p:spPr>
          <a:xfrm>
            <a:off x="9076641" y="1254017"/>
            <a:ext cx="1955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Customer name and legal address are mandatory. &lt;</a:t>
            </a:r>
            <a:r>
              <a:rPr lang="en-US" sz="800" dirty="0" err="1"/>
              <a:t>invoiceAddress</a:t>
            </a:r>
            <a:r>
              <a:rPr lang="en-US" sz="800" dirty="0"/>
              <a:t>&gt; is optional and only used if different from customer name and legal address</a:t>
            </a:r>
            <a:endParaRPr lang="sv-SE" sz="800" dirty="0"/>
          </a:p>
        </p:txBody>
      </p:sp>
      <p:cxnSp>
        <p:nvCxnSpPr>
          <p:cNvPr id="312" name="Straight Arrow Connector 311">
            <a:extLst>
              <a:ext uri="{FF2B5EF4-FFF2-40B4-BE49-F238E27FC236}">
                <a16:creationId xmlns:a16="http://schemas.microsoft.com/office/drawing/2014/main" id="{D4716777-D112-4274-9668-27EB137B002F}"/>
              </a:ext>
            </a:extLst>
          </p:cNvPr>
          <p:cNvCxnSpPr>
            <a:cxnSpLocks/>
            <a:stCxn id="310" idx="1"/>
            <a:endCxn id="309" idx="3"/>
          </p:cNvCxnSpPr>
          <p:nvPr/>
        </p:nvCxnSpPr>
        <p:spPr>
          <a:xfrm flipH="1" flipV="1">
            <a:off x="6930248" y="953437"/>
            <a:ext cx="2130842" cy="14375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5" name="Straight Arrow Connector 314">
            <a:extLst>
              <a:ext uri="{FF2B5EF4-FFF2-40B4-BE49-F238E27FC236}">
                <a16:creationId xmlns:a16="http://schemas.microsoft.com/office/drawing/2014/main" id="{E99A3AC7-DDBD-4CC3-98E8-E8D6298C082F}"/>
              </a:ext>
            </a:extLst>
          </p:cNvPr>
          <p:cNvCxnSpPr>
            <a:cxnSpLocks/>
            <a:stCxn id="311" idx="1"/>
            <a:endCxn id="308" idx="3"/>
          </p:cNvCxnSpPr>
          <p:nvPr/>
        </p:nvCxnSpPr>
        <p:spPr>
          <a:xfrm flipH="1" flipV="1">
            <a:off x="7943849" y="1259806"/>
            <a:ext cx="1132792" cy="28659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Arrow Connector 191">
            <a:extLst>
              <a:ext uri="{FF2B5EF4-FFF2-40B4-BE49-F238E27FC236}">
                <a16:creationId xmlns:a16="http://schemas.microsoft.com/office/drawing/2014/main" id="{6BED990F-342F-4398-856C-8AEE324ABB82}"/>
              </a:ext>
            </a:extLst>
          </p:cNvPr>
          <p:cNvCxnSpPr>
            <a:cxnSpLocks/>
            <a:stCxn id="230" idx="1"/>
          </p:cNvCxnSpPr>
          <p:nvPr/>
        </p:nvCxnSpPr>
        <p:spPr>
          <a:xfrm flipH="1">
            <a:off x="8340634" y="6144632"/>
            <a:ext cx="727856" cy="27975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Arrow Connector 195">
            <a:extLst>
              <a:ext uri="{FF2B5EF4-FFF2-40B4-BE49-F238E27FC236}">
                <a16:creationId xmlns:a16="http://schemas.microsoft.com/office/drawing/2014/main" id="{32364B8A-4CD1-4353-B405-3523638A7514}"/>
              </a:ext>
            </a:extLst>
          </p:cNvPr>
          <p:cNvCxnSpPr>
            <a:cxnSpLocks/>
            <a:stCxn id="89" idx="1"/>
            <a:endCxn id="61" idx="3"/>
          </p:cNvCxnSpPr>
          <p:nvPr/>
        </p:nvCxnSpPr>
        <p:spPr>
          <a:xfrm flipH="1" flipV="1">
            <a:off x="7926705" y="570694"/>
            <a:ext cx="1149937" cy="535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Arrow Connector 197">
            <a:extLst>
              <a:ext uri="{FF2B5EF4-FFF2-40B4-BE49-F238E27FC236}">
                <a16:creationId xmlns:a16="http://schemas.microsoft.com/office/drawing/2014/main" id="{6F7E3BD3-F362-41C0-A2AE-344E31D75BD3}"/>
              </a:ext>
            </a:extLst>
          </p:cNvPr>
          <p:cNvCxnSpPr>
            <a:cxnSpLocks/>
            <a:stCxn id="78" idx="1"/>
            <a:endCxn id="60" idx="3"/>
          </p:cNvCxnSpPr>
          <p:nvPr/>
        </p:nvCxnSpPr>
        <p:spPr>
          <a:xfrm flipH="1" flipV="1">
            <a:off x="7926946" y="324921"/>
            <a:ext cx="1149695" cy="9372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Arrow Connector 201">
            <a:extLst>
              <a:ext uri="{FF2B5EF4-FFF2-40B4-BE49-F238E27FC236}">
                <a16:creationId xmlns:a16="http://schemas.microsoft.com/office/drawing/2014/main" id="{76232480-9D62-4686-8C49-59BA32301165}"/>
              </a:ext>
            </a:extLst>
          </p:cNvPr>
          <p:cNvCxnSpPr>
            <a:cxnSpLocks/>
            <a:stCxn id="83" idx="1"/>
            <a:endCxn id="62" idx="2"/>
          </p:cNvCxnSpPr>
          <p:nvPr/>
        </p:nvCxnSpPr>
        <p:spPr>
          <a:xfrm flipH="1" flipV="1">
            <a:off x="6598909" y="683444"/>
            <a:ext cx="2463019" cy="13788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6FEC831-8DB4-4B46-B968-03C1E45A7823}"/>
              </a:ext>
            </a:extLst>
          </p:cNvPr>
          <p:cNvCxnSpPr>
            <a:cxnSpLocks/>
            <a:stCxn id="5" idx="3"/>
            <a:endCxn id="6" idx="1"/>
          </p:cNvCxnSpPr>
          <p:nvPr/>
        </p:nvCxnSpPr>
        <p:spPr>
          <a:xfrm flipV="1">
            <a:off x="2114477" y="466590"/>
            <a:ext cx="1852217" cy="145868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7993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7BED2F9-3BB1-492A-A528-FB8425321A0B}"/>
              </a:ext>
            </a:extLst>
          </p:cNvPr>
          <p:cNvGrpSpPr/>
          <p:nvPr/>
        </p:nvGrpSpPr>
        <p:grpSpPr>
          <a:xfrm>
            <a:off x="3640976" y="-30077"/>
            <a:ext cx="4917316" cy="6888078"/>
            <a:chOff x="3640976" y="-30077"/>
            <a:chExt cx="4917316" cy="6888078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0F01625A-6D98-4E1F-81B0-0FB1A0610AD1}"/>
                </a:ext>
              </a:extLst>
            </p:cNvPr>
            <p:cNvGrpSpPr/>
            <p:nvPr/>
          </p:nvGrpSpPr>
          <p:grpSpPr>
            <a:xfrm>
              <a:off x="3640976" y="-30077"/>
              <a:ext cx="4917316" cy="6888078"/>
              <a:chOff x="3640976" y="-30077"/>
              <a:chExt cx="4917316" cy="6766440"/>
            </a:xfrm>
          </p:grpSpPr>
          <p:pic>
            <p:nvPicPr>
              <p:cNvPr id="160" name="Picture 159">
                <a:extLst>
                  <a:ext uri="{FF2B5EF4-FFF2-40B4-BE49-F238E27FC236}">
                    <a16:creationId xmlns:a16="http://schemas.microsoft.com/office/drawing/2014/main" id="{F5D81717-4386-455B-ADBA-42BEF381074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640976" y="3629023"/>
                <a:ext cx="4917316" cy="3107340"/>
              </a:xfrm>
              <a:prstGeom prst="rect">
                <a:avLst/>
              </a:prstGeom>
            </p:spPr>
          </p:pic>
          <p:pic>
            <p:nvPicPr>
              <p:cNvPr id="159" name="Picture 158">
                <a:extLst>
                  <a:ext uri="{FF2B5EF4-FFF2-40B4-BE49-F238E27FC236}">
                    <a16:creationId xmlns:a16="http://schemas.microsoft.com/office/drawing/2014/main" id="{00352A96-DBC9-45BF-9DC1-83D9C89D3EA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646736" y="-30077"/>
                <a:ext cx="4911556" cy="3684851"/>
              </a:xfrm>
              <a:prstGeom prst="rect">
                <a:avLst/>
              </a:prstGeom>
            </p:spPr>
          </p:pic>
        </p:grp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B35C0E5D-431A-4D75-9AFE-5394125C1A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11991"/>
            <a:stretch/>
          </p:blipFill>
          <p:spPr>
            <a:xfrm>
              <a:off x="6117573" y="3185842"/>
              <a:ext cx="1830401" cy="9488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10990161"/>
      </p:ext>
    </p:extLst>
  </p:cSld>
  <p:clrMapOvr>
    <a:masterClrMapping/>
  </p:clrMapOvr>
</p:sld>
</file>

<file path=ppt/theme/theme1.xml><?xml version="1.0" encoding="utf-8"?>
<a:theme xmlns:a="http://schemas.openxmlformats.org/drawingml/2006/main" name="PayEx Template">
  <a:themeElements>
    <a:clrScheme name="PayEx Tema">
      <a:dk1>
        <a:srgbClr val="000000"/>
      </a:dk1>
      <a:lt1>
        <a:srgbClr val="FFFFFF"/>
      </a:lt1>
      <a:dk2>
        <a:srgbClr val="2CA944"/>
      </a:dk2>
      <a:lt2>
        <a:srgbClr val="FFFFFF"/>
      </a:lt2>
      <a:accent1>
        <a:srgbClr val="2CA944"/>
      </a:accent1>
      <a:accent2>
        <a:srgbClr val="1E3A6E"/>
      </a:accent2>
      <a:accent3>
        <a:srgbClr val="32B2DD"/>
      </a:accent3>
      <a:accent4>
        <a:srgbClr val="EF5434"/>
      </a:accent4>
      <a:accent5>
        <a:srgbClr val="E8F3E6"/>
      </a:accent5>
      <a:accent6>
        <a:srgbClr val="C8C8C8"/>
      </a:accent6>
      <a:hlink>
        <a:srgbClr val="3C3C3C"/>
      </a:hlink>
      <a:folHlink>
        <a:srgbClr val="3C3C3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resentation1" id="{486213D9-09F3-5040-8C66-5C640F991818}" vid="{1DB2C9E8-2510-CA47-AA34-6AA57D221F9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320</Words>
  <Application>Microsoft Office PowerPoint</Application>
  <PresentationFormat>Widescreen</PresentationFormat>
  <Paragraphs>65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PayEx Template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Fredrik Nilsson</dc:creator>
  <cp:lastModifiedBy>Fredrik Nilsson</cp:lastModifiedBy>
  <cp:revision>4</cp:revision>
  <dcterms:created xsi:type="dcterms:W3CDTF">2021-06-28T14:28:25Z</dcterms:created>
  <dcterms:modified xsi:type="dcterms:W3CDTF">2021-12-02T16:15:40Z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0d94389-3679-4ee9-b462-9299027f34d3_Enabled">
    <vt:lpwstr>true</vt:lpwstr>
  </property>
  <property fmtid="{D5CDD505-2E9C-101B-9397-08002B2CF9AE}" pid="3" name="MSIP_Label_a0d94389-3679-4ee9-b462-9299027f34d3_SetDate">
    <vt:lpwstr>2021-06-28T14:28:25Z</vt:lpwstr>
  </property>
  <property fmtid="{D5CDD505-2E9C-101B-9397-08002B2CF9AE}" pid="4" name="MSIP_Label_a0d94389-3679-4ee9-b462-9299027f34d3_Method">
    <vt:lpwstr>Standard</vt:lpwstr>
  </property>
  <property fmtid="{D5CDD505-2E9C-101B-9397-08002B2CF9AE}" pid="5" name="MSIP_Label_a0d94389-3679-4ee9-b462-9299027f34d3_Name">
    <vt:lpwstr>General</vt:lpwstr>
  </property>
  <property fmtid="{D5CDD505-2E9C-101B-9397-08002B2CF9AE}" pid="6" name="MSIP_Label_a0d94389-3679-4ee9-b462-9299027f34d3_SiteId">
    <vt:lpwstr>d357e4b0-a5d5-400f-b185-86fb574bef72</vt:lpwstr>
  </property>
  <property fmtid="{D5CDD505-2E9C-101B-9397-08002B2CF9AE}" pid="7" name="MSIP_Label_a0d94389-3679-4ee9-b462-9299027f34d3_ActionId">
    <vt:lpwstr>3d31d54e-1608-471a-bb5d-f0cd6457e304</vt:lpwstr>
  </property>
  <property fmtid="{D5CDD505-2E9C-101B-9397-08002B2CF9AE}" pid="8" name="MSIP_Label_a0d94389-3679-4ee9-b462-9299027f34d3_ContentBits">
    <vt:lpwstr>0</vt:lpwstr>
  </property>
</Properties>
</file>